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60" r:id="rId5"/>
    <p:sldId id="261" r:id="rId6"/>
    <p:sldId id="262" r:id="rId7"/>
    <p:sldId id="263" r:id="rId8"/>
    <p:sldId id="264" r:id="rId9"/>
    <p:sldId id="265" r:id="rId10"/>
    <p:sldId id="259" r:id="rId11"/>
    <p:sldId id="266" r:id="rId12"/>
    <p:sldId id="267" r:id="rId13"/>
    <p:sldId id="268" r:id="rId14"/>
    <p:sldId id="269" r:id="rId15"/>
    <p:sldId id="270" r:id="rId16"/>
    <p:sldId id="271"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Robinson" initials="DR" lastIdx="1" clrIdx="0">
    <p:extLst/>
  </p:cmAuthor>
  <p:cmAuthor id="2" name="Danielle Robinson" initials="DR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4444" autoAdjust="0"/>
  </p:normalViewPr>
  <p:slideViewPr>
    <p:cSldViewPr snapToGrid="0">
      <p:cViewPr varScale="1">
        <p:scale>
          <a:sx n="81" d="100"/>
          <a:sy n="81" d="100"/>
        </p:scale>
        <p:origin x="208"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19T21:42:14.307" idx="1">
    <p:pos x="6682" y="3582"/>
    <p:text>I adjusted the 3rd question to "What strategies can rural networks across Canada use to add value (i.e. to support cooperation and joint action, encourage the exchange of experience and knowledge, develop social capital, improve governance and build capacity)?"
Are you ok with that?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09-19T21:43:53.932" idx="1">
    <p:pos x="2911" y="3184"/>
    <p:text>see comment slide #1</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711E6-CEDC-4B33-ACC5-15CC94541159}" type="datetimeFigureOut">
              <a:rPr lang="en-CA" smtClean="0"/>
              <a:t>2017-09-29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3A9CD-6BF3-4145-BA0F-C97B8D822C1D}" type="slidenum">
              <a:rPr lang="en-CA" smtClean="0"/>
              <a:t>‹#›</a:t>
            </a:fld>
            <a:endParaRPr lang="en-CA"/>
          </a:p>
        </p:txBody>
      </p:sp>
    </p:spTree>
    <p:extLst>
      <p:ext uri="{BB962C8B-B14F-4D97-AF65-F5344CB8AC3E}">
        <p14:creationId xmlns:p14="http://schemas.microsoft.com/office/powerpoint/2010/main" val="48388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learn from each other for the betterment of our communities? Facilitated by the BC Rural Network (BCRN) as a forum to share the challenges and successes of rural networks within BC and across the country, this session focuses on the role grass-roots networking organizations play in bettering the lives of rural Canadians. CRRF conference participants are invited to take part in a discussion of key questions like: How are the tools, resources and experiences which are important to rural communities identified, coordinated and disseminated? How are linkages between communities, rural organizations, researchers and policy-makers built? How do rural networks operate effectively and evolve to meet changing community needs? This interactive session will be an opportunity for us to learn from each other about how to build and maintain rural networks and communities. The BCRN was established as a community driven non-profit in 2004 with the goal of building stronger rural and remote communities in BC by promoting better understanding of rural issues across all jurisdictions and developing responses to rural issues.  Please see www.bcruralnetwork.ca for more information.</a:t>
            </a:r>
            <a:endParaRPr lang="en-CA" dirty="0"/>
          </a:p>
        </p:txBody>
      </p:sp>
      <p:sp>
        <p:nvSpPr>
          <p:cNvPr id="4" name="Slide Number Placeholder 3"/>
          <p:cNvSpPr>
            <a:spLocks noGrp="1"/>
          </p:cNvSpPr>
          <p:nvPr>
            <p:ph type="sldNum" sz="quarter" idx="10"/>
          </p:nvPr>
        </p:nvSpPr>
        <p:spPr/>
        <p:txBody>
          <a:bodyPr/>
          <a:lstStyle/>
          <a:p>
            <a:fld id="{8D23A9CD-6BF3-4145-BA0F-C97B8D822C1D}" type="slidenum">
              <a:rPr lang="en-CA" smtClean="0"/>
              <a:t>1</a:t>
            </a:fld>
            <a:endParaRPr lang="en-CA"/>
          </a:p>
        </p:txBody>
      </p:sp>
    </p:spTree>
    <p:extLst>
      <p:ext uri="{BB962C8B-B14F-4D97-AF65-F5344CB8AC3E}">
        <p14:creationId xmlns:p14="http://schemas.microsoft.com/office/powerpoint/2010/main" val="217978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D23A9CD-6BF3-4145-BA0F-C97B8D822C1D}" type="slidenum">
              <a:rPr lang="en-CA" smtClean="0"/>
              <a:t>10</a:t>
            </a:fld>
            <a:endParaRPr lang="en-CA"/>
          </a:p>
        </p:txBody>
      </p:sp>
    </p:spTree>
    <p:extLst>
      <p:ext uri="{BB962C8B-B14F-4D97-AF65-F5344CB8AC3E}">
        <p14:creationId xmlns:p14="http://schemas.microsoft.com/office/powerpoint/2010/main" val="1349172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9/29/17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9/29/17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9/29/17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9/29/17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9/29/17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748287"/>
            <a:ext cx="8367737" cy="1272537"/>
          </a:xfrm>
        </p:spPr>
        <p:txBody>
          <a:bodyPr>
            <a:normAutofit/>
          </a:bodyPr>
          <a:lstStyle/>
          <a:p>
            <a:r>
              <a:rPr lang="en-US" sz="3200" dirty="0"/>
              <a:t>Creating Connections Through Rural Networks</a:t>
            </a:r>
            <a:endParaRPr lang="en-CA" sz="3200" dirty="0"/>
          </a:p>
        </p:txBody>
      </p:sp>
      <p:sp>
        <p:nvSpPr>
          <p:cNvPr id="3" name="Subtitle 2"/>
          <p:cNvSpPr>
            <a:spLocks noGrp="1"/>
          </p:cNvSpPr>
          <p:nvPr>
            <p:ph type="subTitle" idx="1"/>
          </p:nvPr>
        </p:nvSpPr>
        <p:spPr/>
        <p:txBody>
          <a:bodyPr>
            <a:normAutofit fontScale="77500" lnSpcReduction="20000"/>
          </a:bodyPr>
          <a:lstStyle/>
          <a:p>
            <a:r>
              <a:rPr lang="en-US" dirty="0"/>
              <a:t>Canadian Rural Revitalization Network Conference </a:t>
            </a:r>
            <a:r>
              <a:rPr lang="en-US" dirty="0" smtClean="0"/>
              <a:t>2017</a:t>
            </a:r>
          </a:p>
          <a:p>
            <a:r>
              <a:rPr lang="en-US" dirty="0" smtClean="0"/>
              <a:t>BC Rural Network – Directors: </a:t>
            </a:r>
            <a:r>
              <a:rPr lang="en-US" dirty="0" smtClean="0">
                <a:solidFill>
                  <a:schemeClr val="accent3">
                    <a:lumMod val="50000"/>
                  </a:schemeClr>
                </a:solidFill>
              </a:rPr>
              <a:t>Danielle Robinson </a:t>
            </a:r>
            <a:r>
              <a:rPr lang="en-US" dirty="0" smtClean="0"/>
              <a:t>(University of Guelph) and </a:t>
            </a:r>
            <a:r>
              <a:rPr lang="en-US" dirty="0" smtClean="0">
                <a:solidFill>
                  <a:schemeClr val="accent3">
                    <a:lumMod val="50000"/>
                  </a:schemeClr>
                </a:solidFill>
              </a:rPr>
              <a:t>Nicole Vaugeois </a:t>
            </a:r>
            <a:r>
              <a:rPr lang="en-US" dirty="0" smtClean="0"/>
              <a:t>(Vancouver Island University)</a:t>
            </a:r>
            <a:endParaRPr lang="en-CA" dirty="0"/>
          </a:p>
        </p:txBody>
      </p:sp>
      <p:pic>
        <p:nvPicPr>
          <p:cNvPr id="4" name="Picture 3"/>
          <p:cNvPicPr>
            <a:picLocks noChangeAspect="1"/>
          </p:cNvPicPr>
          <p:nvPr/>
        </p:nvPicPr>
        <p:blipFill>
          <a:blip r:embed="rId3"/>
          <a:stretch>
            <a:fillRect/>
          </a:stretch>
        </p:blipFill>
        <p:spPr>
          <a:xfrm>
            <a:off x="9031224" y="476145"/>
            <a:ext cx="2743200" cy="2019300"/>
          </a:xfrm>
          <a:prstGeom prst="rect">
            <a:avLst/>
          </a:prstGeom>
        </p:spPr>
      </p:pic>
      <p:pic>
        <p:nvPicPr>
          <p:cNvPr id="5" name="Picture 4"/>
          <p:cNvPicPr>
            <a:picLocks noChangeAspect="1"/>
          </p:cNvPicPr>
          <p:nvPr/>
        </p:nvPicPr>
        <p:blipFill>
          <a:blip r:embed="rId4"/>
          <a:stretch>
            <a:fillRect/>
          </a:stretch>
        </p:blipFill>
        <p:spPr>
          <a:xfrm>
            <a:off x="1201167" y="3489960"/>
            <a:ext cx="9753600" cy="2438400"/>
          </a:xfrm>
          <a:prstGeom prst="rect">
            <a:avLst/>
          </a:prstGeom>
        </p:spPr>
      </p:pic>
    </p:spTree>
    <p:extLst>
      <p:ext uri="{BB962C8B-B14F-4D97-AF65-F5344CB8AC3E}">
        <p14:creationId xmlns:p14="http://schemas.microsoft.com/office/powerpoint/2010/main" val="3711102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across Canada</a:t>
            </a:r>
            <a:endParaRPr lang="en-CA" dirty="0"/>
          </a:p>
        </p:txBody>
      </p:sp>
      <p:sp>
        <p:nvSpPr>
          <p:cNvPr id="3" name="Content Placeholder 2"/>
          <p:cNvSpPr>
            <a:spLocks noGrp="1"/>
          </p:cNvSpPr>
          <p:nvPr>
            <p:ph idx="1"/>
          </p:nvPr>
        </p:nvSpPr>
        <p:spPr/>
        <p:txBody>
          <a:bodyPr/>
          <a:lstStyle/>
          <a:p>
            <a:r>
              <a:rPr lang="en-US" dirty="0"/>
              <a:t>Founded in 1989, the Canadian Rural Revitalization Foundation (CRRF) contributes to the revitalization and sustainability of rural Canada through rural research and knowledge dissemination engages collaboratively with rural stakeholders. </a:t>
            </a:r>
          </a:p>
          <a:p>
            <a:r>
              <a:rPr lang="en-US" dirty="0"/>
              <a:t>There are presently </a:t>
            </a:r>
            <a:r>
              <a:rPr lang="en-US" dirty="0">
                <a:solidFill>
                  <a:srgbClr val="C00000"/>
                </a:solidFill>
              </a:rPr>
              <a:t>around twenty university based rural research </a:t>
            </a:r>
            <a:r>
              <a:rPr lang="en-US" dirty="0" err="1">
                <a:solidFill>
                  <a:srgbClr val="C00000"/>
                </a:solidFill>
              </a:rPr>
              <a:t>centres</a:t>
            </a:r>
            <a:r>
              <a:rPr lang="en-US" dirty="0"/>
              <a:t> across </a:t>
            </a:r>
            <a:r>
              <a:rPr lang="en-US" dirty="0" smtClean="0"/>
              <a:t>Canada</a:t>
            </a:r>
          </a:p>
          <a:p>
            <a:r>
              <a:rPr lang="en-US" dirty="0" smtClean="0"/>
              <a:t>Rural networks exist in some provinces and for some sectors</a:t>
            </a:r>
            <a:endParaRPr lang="en-US" dirty="0"/>
          </a:p>
          <a:p>
            <a:endParaRPr lang="en-CA" dirty="0"/>
          </a:p>
        </p:txBody>
      </p:sp>
    </p:spTree>
    <p:extLst>
      <p:ext uri="{BB962C8B-B14F-4D97-AF65-F5344CB8AC3E}">
        <p14:creationId xmlns:p14="http://schemas.microsoft.com/office/powerpoint/2010/main" val="183471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1191" y="987553"/>
            <a:ext cx="5219753" cy="1507892"/>
          </a:xfrm>
        </p:spPr>
        <p:txBody>
          <a:bodyPr/>
          <a:lstStyle/>
          <a:p>
            <a:r>
              <a:rPr lang="en-US" dirty="0" smtClean="0"/>
              <a:t>The BC Rural Network Story</a:t>
            </a:r>
            <a:endParaRPr lang="en-CA" dirty="0"/>
          </a:p>
        </p:txBody>
      </p:sp>
      <p:sp>
        <p:nvSpPr>
          <p:cNvPr id="6" name="Subtitle 5"/>
          <p:cNvSpPr>
            <a:spLocks noGrp="1"/>
          </p:cNvSpPr>
          <p:nvPr>
            <p:ph type="subTitle" idx="1"/>
          </p:nvPr>
        </p:nvSpPr>
        <p:spPr/>
        <p:txBody>
          <a:bodyPr/>
          <a:lstStyle/>
          <a:p>
            <a:endParaRPr lang="en-CA"/>
          </a:p>
        </p:txBody>
      </p:sp>
      <p:pic>
        <p:nvPicPr>
          <p:cNvPr id="7" name="Picture 6"/>
          <p:cNvPicPr>
            <a:picLocks noChangeAspect="1"/>
          </p:cNvPicPr>
          <p:nvPr/>
        </p:nvPicPr>
        <p:blipFill>
          <a:blip r:embed="rId2"/>
          <a:stretch>
            <a:fillRect/>
          </a:stretch>
        </p:blipFill>
        <p:spPr>
          <a:xfrm>
            <a:off x="6579954" y="1198596"/>
            <a:ext cx="5185325" cy="4461540"/>
          </a:xfrm>
          <a:prstGeom prst="rect">
            <a:avLst/>
          </a:prstGeom>
        </p:spPr>
      </p:pic>
    </p:spTree>
    <p:extLst>
      <p:ext uri="{BB962C8B-B14F-4D97-AF65-F5344CB8AC3E}">
        <p14:creationId xmlns:p14="http://schemas.microsoft.com/office/powerpoint/2010/main" val="2023846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The BC Rural Network (BCRN) was established in 2004 as a coalition of organizations, communities, and individuals who share a commitment to </a:t>
            </a:r>
            <a:r>
              <a:rPr lang="en-US" dirty="0">
                <a:solidFill>
                  <a:srgbClr val="C00000"/>
                </a:solidFill>
              </a:rPr>
              <a:t>building the capacity of British Columbia to develop responses to rural and remote community issues.</a:t>
            </a:r>
            <a:r>
              <a:rPr lang="en-US" dirty="0"/>
              <a:t> The BCRN aimed to achieve this by:</a:t>
            </a:r>
          </a:p>
          <a:p>
            <a:pPr lvl="1"/>
            <a:r>
              <a:rPr lang="en-US" dirty="0" smtClean="0"/>
              <a:t>Acting </a:t>
            </a:r>
            <a:r>
              <a:rPr lang="en-US" dirty="0"/>
              <a:t>as a </a:t>
            </a:r>
            <a:r>
              <a:rPr lang="en-US" dirty="0">
                <a:solidFill>
                  <a:srgbClr val="C00000"/>
                </a:solidFill>
              </a:rPr>
              <a:t>coordinating body for the dissemination of information, tools, and resources </a:t>
            </a:r>
            <a:r>
              <a:rPr lang="en-US" dirty="0"/>
              <a:t>of importance to rural and remote communities in British Columbia,</a:t>
            </a:r>
          </a:p>
          <a:p>
            <a:pPr lvl="1"/>
            <a:r>
              <a:rPr lang="en-US" dirty="0" smtClean="0"/>
              <a:t>Acting </a:t>
            </a:r>
            <a:r>
              <a:rPr lang="en-US" dirty="0"/>
              <a:t>as a </a:t>
            </a:r>
            <a:r>
              <a:rPr lang="en-US" dirty="0">
                <a:solidFill>
                  <a:srgbClr val="C00000"/>
                </a:solidFill>
              </a:rPr>
              <a:t>catalyst to build linkages </a:t>
            </a:r>
            <a:r>
              <a:rPr lang="en-US" dirty="0"/>
              <a:t>between communities, rural organizations, and policy-makers who work on issues of importance to rural and remote communities in British Columbia.</a:t>
            </a:r>
          </a:p>
          <a:p>
            <a:pPr lvl="1"/>
            <a:r>
              <a:rPr lang="en-US" dirty="0" smtClean="0">
                <a:solidFill>
                  <a:srgbClr val="C00000"/>
                </a:solidFill>
              </a:rPr>
              <a:t>Improving </a:t>
            </a:r>
            <a:r>
              <a:rPr lang="en-US" dirty="0">
                <a:solidFill>
                  <a:srgbClr val="C00000"/>
                </a:solidFill>
              </a:rPr>
              <a:t>awareness of the current work </a:t>
            </a:r>
            <a:r>
              <a:rPr lang="en-US" dirty="0"/>
              <a:t>of existing rural groups and organization in BC by providing a forum for rural and remote communities and organizations to voice concerns and issues, and learn from each other.</a:t>
            </a:r>
          </a:p>
          <a:p>
            <a:endParaRPr lang="en-CA" dirty="0"/>
          </a:p>
        </p:txBody>
      </p:sp>
    </p:spTree>
    <p:extLst>
      <p:ext uri="{BB962C8B-B14F-4D97-AF65-F5344CB8AC3E}">
        <p14:creationId xmlns:p14="http://schemas.microsoft.com/office/powerpoint/2010/main" val="127184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3" name="Content Placeholder 2"/>
          <p:cNvSpPr>
            <a:spLocks noGrp="1"/>
          </p:cNvSpPr>
          <p:nvPr>
            <p:ph sz="half" idx="1"/>
          </p:nvPr>
        </p:nvSpPr>
        <p:spPr>
          <a:xfrm>
            <a:off x="581192" y="2228003"/>
            <a:ext cx="7026615" cy="3633047"/>
          </a:xfrm>
        </p:spPr>
        <p:txBody>
          <a:bodyPr/>
          <a:lstStyle/>
          <a:p>
            <a:r>
              <a:rPr lang="en-US" dirty="0"/>
              <a:t>At its peak, the BCRN facilitated networks through a series of </a:t>
            </a:r>
            <a:r>
              <a:rPr lang="en-US" dirty="0">
                <a:solidFill>
                  <a:srgbClr val="C00000"/>
                </a:solidFill>
              </a:rPr>
              <a:t>annual regional forums</a:t>
            </a:r>
            <a:r>
              <a:rPr lang="en-US" dirty="0"/>
              <a:t>, the Biennial </a:t>
            </a:r>
            <a:r>
              <a:rPr lang="en-US" dirty="0">
                <a:solidFill>
                  <a:srgbClr val="C00000"/>
                </a:solidFill>
              </a:rPr>
              <a:t>BC Rural Communities Summit</a:t>
            </a:r>
            <a:r>
              <a:rPr lang="en-US" dirty="0"/>
              <a:t>, an annual </a:t>
            </a:r>
            <a:r>
              <a:rPr lang="en-US" dirty="0">
                <a:solidFill>
                  <a:srgbClr val="C00000"/>
                </a:solidFill>
              </a:rPr>
              <a:t>province-wide Members‘ Workshop</a:t>
            </a:r>
            <a:r>
              <a:rPr lang="en-US" dirty="0"/>
              <a:t>, an </a:t>
            </a:r>
            <a:r>
              <a:rPr lang="en-US" dirty="0">
                <a:solidFill>
                  <a:srgbClr val="C00000"/>
                </a:solidFill>
              </a:rPr>
              <a:t>e-mail list</a:t>
            </a:r>
            <a:r>
              <a:rPr lang="en-US" dirty="0"/>
              <a:t>, regular </a:t>
            </a:r>
            <a:r>
              <a:rPr lang="en-US" dirty="0">
                <a:solidFill>
                  <a:srgbClr val="C00000"/>
                </a:solidFill>
              </a:rPr>
              <a:t>newsletters</a:t>
            </a:r>
            <a:r>
              <a:rPr lang="en-US" dirty="0"/>
              <a:t>, and a </a:t>
            </a:r>
            <a:r>
              <a:rPr lang="en-US" dirty="0">
                <a:solidFill>
                  <a:srgbClr val="C00000"/>
                </a:solidFill>
              </a:rPr>
              <a:t>website which included resources </a:t>
            </a:r>
            <a:r>
              <a:rPr lang="en-US" dirty="0"/>
              <a:t>on governance, sectors, processes, projects and funding. BCRN continues to issue an e-newsletter, maintain its website, and partner on community projects at a small scale. The last BCRN Summit was in 2014; there is limited active involvement of a representative membership. Networking is a complex process and networks evolve and over time. </a:t>
            </a:r>
            <a:endParaRPr lang="en-CA" dirty="0"/>
          </a:p>
        </p:txBody>
      </p:sp>
      <p:sp>
        <p:nvSpPr>
          <p:cNvPr id="5" name="Content Placeholder 4"/>
          <p:cNvSpPr>
            <a:spLocks noGrp="1"/>
          </p:cNvSpPr>
          <p:nvPr>
            <p:ph sz="half" idx="2"/>
          </p:nvPr>
        </p:nvSpPr>
        <p:spPr>
          <a:xfrm>
            <a:off x="7790687" y="1883664"/>
            <a:ext cx="3986785" cy="4059935"/>
          </a:xfrm>
          <a:solidFill>
            <a:schemeClr val="accent3">
              <a:lumMod val="60000"/>
              <a:lumOff val="40000"/>
            </a:schemeClr>
          </a:solidFill>
        </p:spPr>
        <p:txBody>
          <a:bodyPr/>
          <a:lstStyle/>
          <a:p>
            <a:r>
              <a:rPr lang="en-US" dirty="0"/>
              <a:t>BCRN is reassessing its role in building stronger rural and remote communities in BC given the current provincial landscape. </a:t>
            </a:r>
            <a:endParaRPr lang="en-CA" dirty="0"/>
          </a:p>
        </p:txBody>
      </p:sp>
    </p:spTree>
    <p:extLst>
      <p:ext uri="{BB962C8B-B14F-4D97-AF65-F5344CB8AC3E}">
        <p14:creationId xmlns:p14="http://schemas.microsoft.com/office/powerpoint/2010/main" val="299832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Other Provincial stories?</a:t>
            </a:r>
            <a:endParaRPr lang="en-CA" dirty="0"/>
          </a:p>
        </p:txBody>
      </p:sp>
      <p:sp>
        <p:nvSpPr>
          <p:cNvPr id="6" name="Subtitle 5"/>
          <p:cNvSpPr>
            <a:spLocks noGrp="1"/>
          </p:cNvSpPr>
          <p:nvPr>
            <p:ph type="subTitle" idx="1"/>
          </p:nvPr>
        </p:nvSpPr>
        <p:spPr/>
        <p:txBody>
          <a:bodyPr/>
          <a:lstStyle/>
          <a:p>
            <a:endParaRPr lang="en-CA"/>
          </a:p>
        </p:txBody>
      </p:sp>
      <p:pic>
        <p:nvPicPr>
          <p:cNvPr id="7" name="Picture 6"/>
          <p:cNvPicPr>
            <a:picLocks noChangeAspect="1"/>
          </p:cNvPicPr>
          <p:nvPr/>
        </p:nvPicPr>
        <p:blipFill>
          <a:blip r:embed="rId2"/>
          <a:stretch>
            <a:fillRect/>
          </a:stretch>
        </p:blipFill>
        <p:spPr>
          <a:xfrm>
            <a:off x="3383280" y="3104007"/>
            <a:ext cx="5208841" cy="3287048"/>
          </a:xfrm>
          <a:prstGeom prst="rect">
            <a:avLst/>
          </a:prstGeom>
        </p:spPr>
      </p:pic>
    </p:spTree>
    <p:extLst>
      <p:ext uri="{BB962C8B-B14F-4D97-AF65-F5344CB8AC3E}">
        <p14:creationId xmlns:p14="http://schemas.microsoft.com/office/powerpoint/2010/main" val="2133134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Interactive Problem solving</a:t>
            </a:r>
            <a:endParaRPr lang="en-CA" dirty="0"/>
          </a:p>
        </p:txBody>
      </p:sp>
      <p:sp>
        <p:nvSpPr>
          <p:cNvPr id="5" name="Subtitle 4"/>
          <p:cNvSpPr>
            <a:spLocks noGrp="1"/>
          </p:cNvSpPr>
          <p:nvPr>
            <p:ph type="subTitle" idx="1"/>
          </p:nvPr>
        </p:nvSpPr>
        <p:spPr/>
        <p:txBody>
          <a:bodyPr/>
          <a:lstStyle/>
          <a:p>
            <a:endParaRPr lang="en-CA" dirty="0"/>
          </a:p>
        </p:txBody>
      </p:sp>
      <p:pic>
        <p:nvPicPr>
          <p:cNvPr id="6" name="Picture 5"/>
          <p:cNvPicPr>
            <a:picLocks noChangeAspect="1"/>
          </p:cNvPicPr>
          <p:nvPr/>
        </p:nvPicPr>
        <p:blipFill>
          <a:blip r:embed="rId2"/>
          <a:stretch>
            <a:fillRect/>
          </a:stretch>
        </p:blipFill>
        <p:spPr>
          <a:xfrm>
            <a:off x="3675888" y="3330952"/>
            <a:ext cx="4736592" cy="2633546"/>
          </a:xfrm>
          <a:prstGeom prst="rect">
            <a:avLst/>
          </a:prstGeom>
        </p:spPr>
      </p:pic>
    </p:spTree>
    <p:extLst>
      <p:ext uri="{BB962C8B-B14F-4D97-AF65-F5344CB8AC3E}">
        <p14:creationId xmlns:p14="http://schemas.microsoft.com/office/powerpoint/2010/main" val="67552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 Pair - Share</a:t>
            </a:r>
            <a:endParaRPr lang="en-CA" dirty="0"/>
          </a:p>
        </p:txBody>
      </p:sp>
      <p:sp>
        <p:nvSpPr>
          <p:cNvPr id="3" name="Content Placeholder 2"/>
          <p:cNvSpPr>
            <a:spLocks noGrp="1"/>
          </p:cNvSpPr>
          <p:nvPr>
            <p:ph sz="half" idx="1"/>
          </p:nvPr>
        </p:nvSpPr>
        <p:spPr/>
        <p:txBody>
          <a:bodyPr/>
          <a:lstStyle/>
          <a:p>
            <a:r>
              <a:rPr lang="en-US" dirty="0" smtClean="0"/>
              <a:t>What </a:t>
            </a:r>
            <a:r>
              <a:rPr lang="en-US" dirty="0"/>
              <a:t>role can rural networks play at the provincial level?</a:t>
            </a:r>
          </a:p>
          <a:p>
            <a:r>
              <a:rPr lang="en-US" dirty="0" smtClean="0"/>
              <a:t>What </a:t>
            </a:r>
            <a:r>
              <a:rPr lang="en-US" dirty="0"/>
              <a:t>formats or structures exist for rural networks across Canada? What are the pros and cons with each?</a:t>
            </a:r>
          </a:p>
          <a:p>
            <a:r>
              <a:rPr lang="en-US" dirty="0" smtClean="0"/>
              <a:t>What </a:t>
            </a:r>
            <a:r>
              <a:rPr lang="en-US" dirty="0"/>
              <a:t>strategies can rural networks use to </a:t>
            </a:r>
            <a:r>
              <a:rPr lang="en-US" dirty="0" smtClean="0"/>
              <a:t>add value across </a:t>
            </a:r>
            <a:r>
              <a:rPr lang="en-US" dirty="0"/>
              <a:t>Canada? </a:t>
            </a:r>
            <a:r>
              <a:rPr lang="en-US" i="1" dirty="0"/>
              <a:t>(i.e. to support cooperation and joint action, encourage the exchange of experience and knowledge, develop social capital, improve governance and build capacity)? </a:t>
            </a:r>
          </a:p>
          <a:p>
            <a:endParaRPr lang="en-CA" dirty="0"/>
          </a:p>
        </p:txBody>
      </p:sp>
      <p:pic>
        <p:nvPicPr>
          <p:cNvPr id="5" name="Content Placeholder 4"/>
          <p:cNvPicPr>
            <a:picLocks noGrp="1" noChangeAspect="1"/>
          </p:cNvPicPr>
          <p:nvPr>
            <p:ph sz="half" idx="2"/>
          </p:nvPr>
        </p:nvPicPr>
        <p:blipFill>
          <a:blip r:embed="rId2"/>
          <a:stretch>
            <a:fillRect/>
          </a:stretch>
        </p:blipFill>
        <p:spPr>
          <a:xfrm>
            <a:off x="6358601" y="2020825"/>
            <a:ext cx="5252208" cy="4114546"/>
          </a:xfrm>
          <a:prstGeom prst="rect">
            <a:avLst/>
          </a:prstGeom>
        </p:spPr>
      </p:pic>
    </p:spTree>
    <p:extLst>
      <p:ext uri="{BB962C8B-B14F-4D97-AF65-F5344CB8AC3E}">
        <p14:creationId xmlns:p14="http://schemas.microsoft.com/office/powerpoint/2010/main" val="237538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1192" y="1020431"/>
            <a:ext cx="5916724" cy="1475013"/>
          </a:xfrm>
        </p:spPr>
        <p:txBody>
          <a:bodyPr/>
          <a:lstStyle/>
          <a:p>
            <a:r>
              <a:rPr lang="en-US" dirty="0" smtClean="0"/>
              <a:t>Report out – Insights gained?</a:t>
            </a:r>
            <a:endParaRPr lang="en-CA" dirty="0"/>
          </a:p>
        </p:txBody>
      </p:sp>
      <p:sp>
        <p:nvSpPr>
          <p:cNvPr id="5" name="Subtitle 4"/>
          <p:cNvSpPr>
            <a:spLocks noGrp="1"/>
          </p:cNvSpPr>
          <p:nvPr>
            <p:ph type="subTitle" idx="1"/>
          </p:nvPr>
        </p:nvSpPr>
        <p:spPr/>
        <p:txBody>
          <a:bodyPr/>
          <a:lstStyle/>
          <a:p>
            <a:endParaRPr lang="en-CA" dirty="0"/>
          </a:p>
        </p:txBody>
      </p:sp>
      <p:pic>
        <p:nvPicPr>
          <p:cNvPr id="8" name="Picture 7"/>
          <p:cNvPicPr>
            <a:picLocks noChangeAspect="1"/>
          </p:cNvPicPr>
          <p:nvPr/>
        </p:nvPicPr>
        <p:blipFill>
          <a:blip r:embed="rId2"/>
          <a:stretch>
            <a:fillRect/>
          </a:stretch>
        </p:blipFill>
        <p:spPr>
          <a:xfrm>
            <a:off x="6497915" y="1103376"/>
            <a:ext cx="5076825" cy="5181600"/>
          </a:xfrm>
          <a:prstGeom prst="rect">
            <a:avLst/>
          </a:prstGeom>
        </p:spPr>
      </p:pic>
    </p:spTree>
    <p:extLst>
      <p:ext uri="{BB962C8B-B14F-4D97-AF65-F5344CB8AC3E}">
        <p14:creationId xmlns:p14="http://schemas.microsoft.com/office/powerpoint/2010/main" val="4124152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Closing thoughts</a:t>
            </a:r>
            <a:endParaRPr lang="en-CA" dirty="0"/>
          </a:p>
        </p:txBody>
      </p:sp>
      <p:sp>
        <p:nvSpPr>
          <p:cNvPr id="3" name="Subtitle 2"/>
          <p:cNvSpPr>
            <a:spLocks noGrp="1"/>
          </p:cNvSpPr>
          <p:nvPr>
            <p:ph type="subTitle" idx="1"/>
          </p:nvPr>
        </p:nvSpPr>
        <p:spPr/>
        <p:txBody>
          <a:bodyPr/>
          <a:lstStyle/>
          <a:p>
            <a:r>
              <a:rPr lang="en-US" dirty="0" smtClean="0"/>
              <a:t>Thank you</a:t>
            </a:r>
            <a:endParaRPr lang="en-CA" dirty="0"/>
          </a:p>
        </p:txBody>
      </p:sp>
      <p:pic>
        <p:nvPicPr>
          <p:cNvPr id="4" name="Picture 3"/>
          <p:cNvPicPr>
            <a:picLocks noChangeAspect="1"/>
          </p:cNvPicPr>
          <p:nvPr/>
        </p:nvPicPr>
        <p:blipFill>
          <a:blip r:embed="rId2"/>
          <a:stretch>
            <a:fillRect/>
          </a:stretch>
        </p:blipFill>
        <p:spPr>
          <a:xfrm>
            <a:off x="5669280" y="1631336"/>
            <a:ext cx="6077712" cy="4558284"/>
          </a:xfrm>
          <a:prstGeom prst="rect">
            <a:avLst/>
          </a:prstGeom>
        </p:spPr>
      </p:pic>
    </p:spTree>
    <p:extLst>
      <p:ext uri="{BB962C8B-B14F-4D97-AF65-F5344CB8AC3E}">
        <p14:creationId xmlns:p14="http://schemas.microsoft.com/office/powerpoint/2010/main" val="398134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CA" dirty="0"/>
          </a:p>
        </p:txBody>
      </p:sp>
      <p:sp>
        <p:nvSpPr>
          <p:cNvPr id="3" name="Content Placeholder 2"/>
          <p:cNvSpPr>
            <a:spLocks noGrp="1"/>
          </p:cNvSpPr>
          <p:nvPr>
            <p:ph idx="1"/>
          </p:nvPr>
        </p:nvSpPr>
        <p:spPr/>
        <p:txBody>
          <a:bodyPr>
            <a:normAutofit fontScale="92500" lnSpcReduction="20000"/>
          </a:bodyPr>
          <a:lstStyle/>
          <a:p>
            <a:r>
              <a:rPr lang="en-US" dirty="0" smtClean="0"/>
              <a:t>Short Presentation on Rural Networks (15 minutes)</a:t>
            </a:r>
          </a:p>
          <a:p>
            <a:pPr lvl="1"/>
            <a:r>
              <a:rPr lang="en-US" dirty="0" smtClean="0"/>
              <a:t>Origins </a:t>
            </a:r>
            <a:r>
              <a:rPr lang="en-US" dirty="0"/>
              <a:t>across </a:t>
            </a:r>
            <a:r>
              <a:rPr lang="en-US" dirty="0" smtClean="0"/>
              <a:t>Canada</a:t>
            </a:r>
          </a:p>
          <a:p>
            <a:pPr lvl="1"/>
            <a:r>
              <a:rPr lang="en-US" dirty="0" smtClean="0"/>
              <a:t>Their </a:t>
            </a:r>
            <a:r>
              <a:rPr lang="en-US" dirty="0"/>
              <a:t>role and </a:t>
            </a:r>
            <a:r>
              <a:rPr lang="en-US" dirty="0" smtClean="0"/>
              <a:t>purpose</a:t>
            </a:r>
          </a:p>
          <a:p>
            <a:pPr lvl="1"/>
            <a:r>
              <a:rPr lang="en-US" dirty="0" smtClean="0"/>
              <a:t>Successes</a:t>
            </a:r>
          </a:p>
          <a:p>
            <a:pPr lvl="1"/>
            <a:r>
              <a:rPr lang="en-US" dirty="0" smtClean="0"/>
              <a:t>Challenges</a:t>
            </a:r>
          </a:p>
          <a:p>
            <a:pPr lvl="1"/>
            <a:r>
              <a:rPr lang="en-US" dirty="0" smtClean="0"/>
              <a:t>The </a:t>
            </a:r>
            <a:r>
              <a:rPr lang="en-US" dirty="0"/>
              <a:t>BC Story – the path </a:t>
            </a:r>
            <a:r>
              <a:rPr lang="en-US" dirty="0" smtClean="0"/>
              <a:t>forward</a:t>
            </a:r>
          </a:p>
          <a:p>
            <a:r>
              <a:rPr lang="en-US" dirty="0" smtClean="0"/>
              <a:t>Other provincial stories?</a:t>
            </a:r>
          </a:p>
          <a:p>
            <a:r>
              <a:rPr lang="en-US" dirty="0" smtClean="0"/>
              <a:t>Interactive learning session</a:t>
            </a:r>
          </a:p>
          <a:p>
            <a:pPr lvl="1"/>
            <a:r>
              <a:rPr lang="en-US" dirty="0" smtClean="0"/>
              <a:t>What </a:t>
            </a:r>
            <a:r>
              <a:rPr lang="en-US" dirty="0"/>
              <a:t>role can rural networks play at the provincial level?</a:t>
            </a:r>
          </a:p>
          <a:p>
            <a:pPr lvl="1"/>
            <a:r>
              <a:rPr lang="en-US" dirty="0" smtClean="0"/>
              <a:t>What </a:t>
            </a:r>
            <a:r>
              <a:rPr lang="en-US" dirty="0"/>
              <a:t>formats or structures exist for rural networks across Canada? What are the pros and cons with each?</a:t>
            </a:r>
          </a:p>
          <a:p>
            <a:pPr lvl="1"/>
            <a:r>
              <a:rPr lang="en-US" dirty="0" smtClean="0"/>
              <a:t>What </a:t>
            </a:r>
            <a:r>
              <a:rPr lang="en-US" dirty="0"/>
              <a:t>strategies can rural networks use to </a:t>
            </a:r>
            <a:r>
              <a:rPr lang="en-US" dirty="0" smtClean="0"/>
              <a:t>add value across </a:t>
            </a:r>
            <a:r>
              <a:rPr lang="en-US" dirty="0"/>
              <a:t>Canada?</a:t>
            </a:r>
          </a:p>
          <a:p>
            <a:pPr lvl="1"/>
            <a:endParaRPr lang="en-US" dirty="0"/>
          </a:p>
        </p:txBody>
      </p:sp>
    </p:spTree>
    <p:extLst>
      <p:ext uri="{BB962C8B-B14F-4D97-AF65-F5344CB8AC3E}">
        <p14:creationId xmlns:p14="http://schemas.microsoft.com/office/powerpoint/2010/main" val="110719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Rural networks</a:t>
            </a:r>
            <a:endParaRPr lang="en-CA" dirty="0"/>
          </a:p>
        </p:txBody>
      </p:sp>
      <p:sp>
        <p:nvSpPr>
          <p:cNvPr id="4" name="Subtitle 3"/>
          <p:cNvSpPr>
            <a:spLocks noGrp="1"/>
          </p:cNvSpPr>
          <p:nvPr>
            <p:ph type="subTitle" idx="1"/>
          </p:nvPr>
        </p:nvSpPr>
        <p:spPr/>
        <p:txBody>
          <a:bodyPr/>
          <a:lstStyle/>
          <a:p>
            <a:endParaRPr lang="en-CA"/>
          </a:p>
        </p:txBody>
      </p:sp>
      <p:pic>
        <p:nvPicPr>
          <p:cNvPr id="5" name="Picture 4"/>
          <p:cNvPicPr>
            <a:picLocks noChangeAspect="1"/>
          </p:cNvPicPr>
          <p:nvPr/>
        </p:nvPicPr>
        <p:blipFill>
          <a:blip r:embed="rId2"/>
          <a:stretch>
            <a:fillRect/>
          </a:stretch>
        </p:blipFill>
        <p:spPr>
          <a:xfrm>
            <a:off x="1201165" y="3471672"/>
            <a:ext cx="9753600" cy="2438400"/>
          </a:xfrm>
          <a:prstGeom prst="rect">
            <a:avLst/>
          </a:prstGeom>
        </p:spPr>
      </p:pic>
    </p:spTree>
    <p:extLst>
      <p:ext uri="{BB962C8B-B14F-4D97-AF65-F5344CB8AC3E}">
        <p14:creationId xmlns:p14="http://schemas.microsoft.com/office/powerpoint/2010/main" val="316263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a:t>
            </a:r>
            <a:endParaRPr lang="en-CA" dirty="0"/>
          </a:p>
        </p:txBody>
      </p:sp>
      <p:sp>
        <p:nvSpPr>
          <p:cNvPr id="3" name="Content Placeholder 2"/>
          <p:cNvSpPr>
            <a:spLocks noGrp="1"/>
          </p:cNvSpPr>
          <p:nvPr>
            <p:ph sz="half" idx="1"/>
          </p:nvPr>
        </p:nvSpPr>
        <p:spPr>
          <a:xfrm>
            <a:off x="581192" y="2228003"/>
            <a:ext cx="6084783" cy="4053925"/>
          </a:xfrm>
        </p:spPr>
        <p:txBody>
          <a:bodyPr/>
          <a:lstStyle/>
          <a:p>
            <a:r>
              <a:rPr lang="en-US" dirty="0"/>
              <a:t>Networks are structures that support the process of networking – “the sharing, exchange or flow of ideas, information, knowledge, practice, experience (and sometimes resources) between people and around a common interest, or opportunity, to create value.” </a:t>
            </a:r>
            <a:endParaRPr lang="en-CA" dirty="0"/>
          </a:p>
        </p:txBody>
      </p:sp>
      <p:pic>
        <p:nvPicPr>
          <p:cNvPr id="5" name="Content Placeholder 4"/>
          <p:cNvPicPr>
            <a:picLocks noGrp="1" noChangeAspect="1"/>
          </p:cNvPicPr>
          <p:nvPr>
            <p:ph sz="half" idx="2"/>
          </p:nvPr>
        </p:nvPicPr>
        <p:blipFill>
          <a:blip r:embed="rId2"/>
          <a:stretch>
            <a:fillRect/>
          </a:stretch>
        </p:blipFill>
        <p:spPr>
          <a:xfrm>
            <a:off x="6940297" y="1882145"/>
            <a:ext cx="4324762" cy="4324762"/>
          </a:xfrm>
          <a:prstGeom prst="rect">
            <a:avLst/>
          </a:prstGeom>
        </p:spPr>
      </p:pic>
    </p:spTree>
    <p:extLst>
      <p:ext uri="{BB962C8B-B14F-4D97-AF65-F5344CB8AC3E}">
        <p14:creationId xmlns:p14="http://schemas.microsoft.com/office/powerpoint/2010/main" val="104575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Rural networks</a:t>
            </a:r>
            <a:endParaRPr lang="en-CA" dirty="0"/>
          </a:p>
        </p:txBody>
      </p:sp>
      <p:sp>
        <p:nvSpPr>
          <p:cNvPr id="3" name="Content Placeholder 2"/>
          <p:cNvSpPr>
            <a:spLocks noGrp="1"/>
          </p:cNvSpPr>
          <p:nvPr>
            <p:ph sz="half" idx="1"/>
          </p:nvPr>
        </p:nvSpPr>
        <p:spPr/>
        <p:txBody>
          <a:bodyPr/>
          <a:lstStyle/>
          <a:p>
            <a:r>
              <a:rPr lang="en-US" dirty="0"/>
              <a:t>Rural networks exist to “improve the well-being, capacity and resilience of rural communities</a:t>
            </a:r>
            <a:r>
              <a:rPr lang="en-US" dirty="0" smtClean="0"/>
              <a:t>” </a:t>
            </a:r>
            <a:r>
              <a:rPr lang="en-US" dirty="0"/>
              <a:t>and are built upon a web of interactions consisting of ‘nodes’ and ‘linkages’ where:</a:t>
            </a:r>
          </a:p>
          <a:p>
            <a:pPr lvl="1"/>
            <a:r>
              <a:rPr lang="en-US" dirty="0" smtClean="0"/>
              <a:t>The </a:t>
            </a:r>
            <a:r>
              <a:rPr lang="en-US" dirty="0"/>
              <a:t>‘nodes’ are the individuals/organizations that form the network’s membership, and</a:t>
            </a:r>
          </a:p>
          <a:p>
            <a:pPr lvl="1"/>
            <a:r>
              <a:rPr lang="en-US" dirty="0" smtClean="0"/>
              <a:t>The </a:t>
            </a:r>
            <a:r>
              <a:rPr lang="en-US" dirty="0"/>
              <a:t>‘linkages’ are the connections/relationships that exist between them. </a:t>
            </a:r>
          </a:p>
          <a:p>
            <a:pPr lvl="1"/>
            <a:endParaRPr lang="en-CA" dirty="0"/>
          </a:p>
        </p:txBody>
      </p:sp>
      <p:pic>
        <p:nvPicPr>
          <p:cNvPr id="6" name="Content Placeholder 5"/>
          <p:cNvPicPr>
            <a:picLocks noGrp="1" noChangeAspect="1"/>
          </p:cNvPicPr>
          <p:nvPr>
            <p:ph sz="half" idx="2"/>
          </p:nvPr>
        </p:nvPicPr>
        <p:blipFill>
          <a:blip r:embed="rId2"/>
          <a:stretch>
            <a:fillRect/>
          </a:stretch>
        </p:blipFill>
        <p:spPr>
          <a:xfrm>
            <a:off x="8624681" y="2130779"/>
            <a:ext cx="2585894" cy="2285746"/>
          </a:xfrm>
          <a:prstGeom prst="rect">
            <a:avLst/>
          </a:prstGeom>
        </p:spPr>
      </p:pic>
      <p:pic>
        <p:nvPicPr>
          <p:cNvPr id="7" name="Picture 6"/>
          <p:cNvPicPr>
            <a:picLocks noChangeAspect="1"/>
          </p:cNvPicPr>
          <p:nvPr/>
        </p:nvPicPr>
        <p:blipFill>
          <a:blip r:embed="rId3"/>
          <a:stretch>
            <a:fillRect/>
          </a:stretch>
        </p:blipFill>
        <p:spPr>
          <a:xfrm>
            <a:off x="9825379" y="3598242"/>
            <a:ext cx="2167128" cy="1462811"/>
          </a:xfrm>
          <a:prstGeom prst="rect">
            <a:avLst/>
          </a:prstGeom>
        </p:spPr>
      </p:pic>
      <p:pic>
        <p:nvPicPr>
          <p:cNvPr id="8" name="Picture 7"/>
          <p:cNvPicPr>
            <a:picLocks noChangeAspect="1"/>
          </p:cNvPicPr>
          <p:nvPr/>
        </p:nvPicPr>
        <p:blipFill>
          <a:blip r:embed="rId4"/>
          <a:stretch>
            <a:fillRect/>
          </a:stretch>
        </p:blipFill>
        <p:spPr>
          <a:xfrm>
            <a:off x="6463129" y="5266309"/>
            <a:ext cx="2272893" cy="1189481"/>
          </a:xfrm>
          <a:prstGeom prst="rect">
            <a:avLst/>
          </a:prstGeom>
        </p:spPr>
      </p:pic>
      <p:pic>
        <p:nvPicPr>
          <p:cNvPr id="9" name="Picture 8"/>
          <p:cNvPicPr>
            <a:picLocks noChangeAspect="1"/>
          </p:cNvPicPr>
          <p:nvPr/>
        </p:nvPicPr>
        <p:blipFill>
          <a:blip r:embed="rId5"/>
          <a:stretch>
            <a:fillRect/>
          </a:stretch>
        </p:blipFill>
        <p:spPr>
          <a:xfrm>
            <a:off x="6431141" y="2419434"/>
            <a:ext cx="2426571" cy="2484241"/>
          </a:xfrm>
          <a:prstGeom prst="rect">
            <a:avLst/>
          </a:prstGeom>
        </p:spPr>
      </p:pic>
      <p:pic>
        <p:nvPicPr>
          <p:cNvPr id="10" name="Picture 9"/>
          <p:cNvPicPr>
            <a:picLocks noChangeAspect="1"/>
          </p:cNvPicPr>
          <p:nvPr/>
        </p:nvPicPr>
        <p:blipFill>
          <a:blip r:embed="rId6"/>
          <a:stretch>
            <a:fillRect/>
          </a:stretch>
        </p:blipFill>
        <p:spPr>
          <a:xfrm>
            <a:off x="9917628" y="434981"/>
            <a:ext cx="2223135" cy="2223135"/>
          </a:xfrm>
          <a:prstGeom prst="rect">
            <a:avLst/>
          </a:prstGeom>
        </p:spPr>
      </p:pic>
      <p:pic>
        <p:nvPicPr>
          <p:cNvPr id="11" name="Picture 10"/>
          <p:cNvPicPr>
            <a:picLocks noChangeAspect="1"/>
          </p:cNvPicPr>
          <p:nvPr/>
        </p:nvPicPr>
        <p:blipFill>
          <a:blip r:embed="rId7"/>
          <a:stretch>
            <a:fillRect/>
          </a:stretch>
        </p:blipFill>
        <p:spPr>
          <a:xfrm>
            <a:off x="7282815" y="903757"/>
            <a:ext cx="2381250" cy="876300"/>
          </a:xfrm>
          <a:prstGeom prst="rect">
            <a:avLst/>
          </a:prstGeom>
        </p:spPr>
      </p:pic>
      <p:pic>
        <p:nvPicPr>
          <p:cNvPr id="12" name="Picture 11"/>
          <p:cNvPicPr>
            <a:picLocks noChangeAspect="1"/>
          </p:cNvPicPr>
          <p:nvPr/>
        </p:nvPicPr>
        <p:blipFill>
          <a:blip r:embed="rId8"/>
          <a:stretch>
            <a:fillRect/>
          </a:stretch>
        </p:blipFill>
        <p:spPr>
          <a:xfrm>
            <a:off x="8829808" y="5336715"/>
            <a:ext cx="3282744" cy="1249968"/>
          </a:xfrm>
          <a:prstGeom prst="rect">
            <a:avLst/>
          </a:prstGeom>
        </p:spPr>
      </p:pic>
    </p:spTree>
    <p:extLst>
      <p:ext uri="{BB962C8B-B14F-4D97-AF65-F5344CB8AC3E}">
        <p14:creationId xmlns:p14="http://schemas.microsoft.com/office/powerpoint/2010/main" val="233034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26300"/>
          <a:stretch/>
        </p:blipFill>
        <p:spPr>
          <a:xfrm>
            <a:off x="442531" y="1388414"/>
            <a:ext cx="11306938" cy="5533594"/>
          </a:xfrm>
          <a:prstGeom prst="rect">
            <a:avLst/>
          </a:prstGeom>
        </p:spPr>
      </p:pic>
      <p:sp>
        <p:nvSpPr>
          <p:cNvPr id="2" name="Title 1"/>
          <p:cNvSpPr>
            <a:spLocks noGrp="1"/>
          </p:cNvSpPr>
          <p:nvPr>
            <p:ph type="title"/>
          </p:nvPr>
        </p:nvSpPr>
        <p:spPr>
          <a:xfrm>
            <a:off x="581192" y="702156"/>
            <a:ext cx="11029616" cy="622250"/>
          </a:xfrm>
        </p:spPr>
        <p:txBody>
          <a:bodyPr/>
          <a:lstStyle/>
          <a:p>
            <a:r>
              <a:rPr lang="en-US" dirty="0" smtClean="0"/>
              <a:t>Role of rural networks</a:t>
            </a:r>
            <a:endParaRPr lang="en-CA" dirty="0"/>
          </a:p>
        </p:txBody>
      </p:sp>
      <p:sp>
        <p:nvSpPr>
          <p:cNvPr id="3" name="Content Placeholder 2"/>
          <p:cNvSpPr>
            <a:spLocks noGrp="1"/>
          </p:cNvSpPr>
          <p:nvPr>
            <p:ph idx="1"/>
          </p:nvPr>
        </p:nvSpPr>
        <p:spPr>
          <a:xfrm>
            <a:off x="5543230" y="1097281"/>
            <a:ext cx="6335756" cy="1548552"/>
          </a:xfrm>
        </p:spPr>
        <p:txBody>
          <a:bodyPr>
            <a:normAutofit fontScale="77500" lnSpcReduction="20000"/>
          </a:bodyPr>
          <a:lstStyle/>
          <a:p>
            <a:r>
              <a:rPr lang="en-US" dirty="0">
                <a:solidFill>
                  <a:schemeClr val="bg1"/>
                </a:solidFill>
              </a:rPr>
              <a:t>The most important reason for local people to access rural networks are to: </a:t>
            </a:r>
          </a:p>
          <a:p>
            <a:pPr lvl="1"/>
            <a:r>
              <a:rPr lang="en-US" sz="1800" dirty="0" smtClean="0"/>
              <a:t>Receive </a:t>
            </a:r>
            <a:r>
              <a:rPr lang="en-US" sz="1800" dirty="0"/>
              <a:t>information and advice</a:t>
            </a:r>
          </a:p>
          <a:p>
            <a:pPr lvl="1"/>
            <a:r>
              <a:rPr lang="en-US" sz="1800" dirty="0" smtClean="0"/>
              <a:t>Share </a:t>
            </a:r>
            <a:r>
              <a:rPr lang="en-US" sz="1800" dirty="0"/>
              <a:t>local learning and experiences</a:t>
            </a:r>
          </a:p>
          <a:p>
            <a:pPr lvl="1"/>
            <a:r>
              <a:rPr lang="en-US" sz="1800" dirty="0" smtClean="0"/>
              <a:t>Develop </a:t>
            </a:r>
            <a:r>
              <a:rPr lang="en-US" sz="1800" dirty="0"/>
              <a:t>creative ways to address local problems and needs</a:t>
            </a:r>
          </a:p>
          <a:p>
            <a:pPr lvl="1"/>
            <a:r>
              <a:rPr lang="en-US" sz="1800" dirty="0" smtClean="0"/>
              <a:t>Identify </a:t>
            </a:r>
            <a:r>
              <a:rPr lang="en-US" sz="1800" dirty="0"/>
              <a:t>sources of funding </a:t>
            </a:r>
            <a:endParaRPr lang="en-CA" sz="1800" dirty="0"/>
          </a:p>
        </p:txBody>
      </p:sp>
    </p:spTree>
    <p:extLst>
      <p:ext uri="{BB962C8B-B14F-4D97-AF65-F5344CB8AC3E}">
        <p14:creationId xmlns:p14="http://schemas.microsoft.com/office/powerpoint/2010/main" val="417576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0800"/>
          <a:stretch/>
        </p:blipFill>
        <p:spPr>
          <a:xfrm>
            <a:off x="435863" y="1571236"/>
            <a:ext cx="11320272" cy="5286764"/>
          </a:xfrm>
          <a:prstGeom prst="rect">
            <a:avLst/>
          </a:prstGeom>
        </p:spPr>
      </p:pic>
      <p:sp>
        <p:nvSpPr>
          <p:cNvPr id="2" name="Title 1"/>
          <p:cNvSpPr>
            <a:spLocks noGrp="1"/>
          </p:cNvSpPr>
          <p:nvPr>
            <p:ph type="title"/>
          </p:nvPr>
        </p:nvSpPr>
        <p:spPr/>
        <p:txBody>
          <a:bodyPr/>
          <a:lstStyle/>
          <a:p>
            <a:r>
              <a:rPr lang="en-US" dirty="0"/>
              <a:t>Rural networks vary by:</a:t>
            </a:r>
            <a:br>
              <a:rPr lang="en-US" dirty="0"/>
            </a:br>
            <a:endParaRPr lang="en-CA" dirty="0"/>
          </a:p>
        </p:txBody>
      </p:sp>
      <p:sp>
        <p:nvSpPr>
          <p:cNvPr id="3" name="Content Placeholder 2"/>
          <p:cNvSpPr>
            <a:spLocks noGrp="1"/>
          </p:cNvSpPr>
          <p:nvPr>
            <p:ph idx="1"/>
          </p:nvPr>
        </p:nvSpPr>
        <p:spPr>
          <a:xfrm>
            <a:off x="7973569" y="1715956"/>
            <a:ext cx="3637239" cy="2682308"/>
          </a:xfrm>
        </p:spPr>
        <p:txBody>
          <a:bodyPr>
            <a:normAutofit fontScale="92500" lnSpcReduction="20000"/>
          </a:bodyPr>
          <a:lstStyle/>
          <a:p>
            <a:r>
              <a:rPr lang="en-US" dirty="0" smtClean="0">
                <a:solidFill>
                  <a:srgbClr val="C00000"/>
                </a:solidFill>
              </a:rPr>
              <a:t>Focus</a:t>
            </a:r>
            <a:r>
              <a:rPr lang="en-US" dirty="0" smtClean="0"/>
              <a:t> </a:t>
            </a:r>
            <a:r>
              <a:rPr lang="en-US" dirty="0"/>
              <a:t>– geographic reach, specific rural focus, specialist areas of expertise</a:t>
            </a:r>
          </a:p>
          <a:p>
            <a:r>
              <a:rPr lang="en-US" dirty="0" smtClean="0">
                <a:solidFill>
                  <a:srgbClr val="C00000"/>
                </a:solidFill>
              </a:rPr>
              <a:t>Functions </a:t>
            </a:r>
            <a:r>
              <a:rPr lang="en-US" dirty="0"/>
              <a:t>– practical advice, support, lobbying</a:t>
            </a:r>
          </a:p>
          <a:p>
            <a:r>
              <a:rPr lang="en-US" dirty="0" smtClean="0">
                <a:solidFill>
                  <a:srgbClr val="C00000"/>
                </a:solidFill>
              </a:rPr>
              <a:t>Membership </a:t>
            </a:r>
            <a:r>
              <a:rPr lang="en-US" dirty="0">
                <a:solidFill>
                  <a:srgbClr val="C00000"/>
                </a:solidFill>
              </a:rPr>
              <a:t>structure </a:t>
            </a:r>
            <a:r>
              <a:rPr lang="en-US" dirty="0"/>
              <a:t>– formal or informal</a:t>
            </a:r>
          </a:p>
          <a:p>
            <a:r>
              <a:rPr lang="en-US" dirty="0" smtClean="0">
                <a:solidFill>
                  <a:srgbClr val="C00000"/>
                </a:solidFill>
              </a:rPr>
              <a:t>Funding </a:t>
            </a:r>
            <a:r>
              <a:rPr lang="en-US" dirty="0"/>
              <a:t>– reliance on public, private funding, fees to cover operational costs </a:t>
            </a:r>
            <a:endParaRPr lang="en-CA" dirty="0"/>
          </a:p>
        </p:txBody>
      </p:sp>
    </p:spTree>
    <p:extLst>
      <p:ext uri="{BB962C8B-B14F-4D97-AF65-F5344CB8AC3E}">
        <p14:creationId xmlns:p14="http://schemas.microsoft.com/office/powerpoint/2010/main" val="13900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networks add value in 5 key ways:</a:t>
            </a:r>
            <a:br>
              <a:rPr lang="en-US" dirty="0"/>
            </a:br>
            <a:endParaRPr lang="en-CA" dirty="0"/>
          </a:p>
        </p:txBody>
      </p:sp>
      <p:sp>
        <p:nvSpPr>
          <p:cNvPr id="3" name="Content Placeholder 2"/>
          <p:cNvSpPr>
            <a:spLocks noGrp="1"/>
          </p:cNvSpPr>
          <p:nvPr>
            <p:ph sz="half" idx="1"/>
          </p:nvPr>
        </p:nvSpPr>
        <p:spPr>
          <a:xfrm>
            <a:off x="581192" y="2228003"/>
            <a:ext cx="7054047" cy="3633047"/>
          </a:xfrm>
        </p:spPr>
        <p:txBody>
          <a:bodyPr>
            <a:normAutofit/>
          </a:bodyPr>
          <a:lstStyle/>
          <a:p>
            <a:pPr marL="342900" indent="-342900">
              <a:buFont typeface="+mj-lt"/>
              <a:buAutoNum type="arabicPeriod"/>
            </a:pPr>
            <a:r>
              <a:rPr lang="en-US" b="1" dirty="0" smtClean="0"/>
              <a:t>Support </a:t>
            </a:r>
            <a:r>
              <a:rPr lang="en-US" b="1" dirty="0"/>
              <a:t>cooperation and joint action</a:t>
            </a:r>
            <a:r>
              <a:rPr lang="en-US" dirty="0"/>
              <a:t> – bring together actors that may not have cooperated before</a:t>
            </a:r>
          </a:p>
          <a:p>
            <a:pPr marL="342900" indent="-342900">
              <a:buFont typeface="+mj-lt"/>
              <a:buAutoNum type="arabicPeriod"/>
            </a:pPr>
            <a:r>
              <a:rPr lang="en-US" b="1" dirty="0" smtClean="0"/>
              <a:t>Encourage </a:t>
            </a:r>
            <a:r>
              <a:rPr lang="en-US" b="1" dirty="0"/>
              <a:t>the exchange of experience and knowledge </a:t>
            </a:r>
            <a:r>
              <a:rPr lang="en-US" dirty="0"/>
              <a:t>– social learning and innovation</a:t>
            </a:r>
          </a:p>
          <a:p>
            <a:pPr marL="342900" indent="-342900">
              <a:buFont typeface="+mj-lt"/>
              <a:buAutoNum type="arabicPeriod"/>
            </a:pPr>
            <a:r>
              <a:rPr lang="en-US" b="1" dirty="0" smtClean="0"/>
              <a:t>Develop </a:t>
            </a:r>
            <a:r>
              <a:rPr lang="en-US" b="1" dirty="0"/>
              <a:t>social capital </a:t>
            </a:r>
            <a:r>
              <a:rPr lang="en-US" dirty="0"/>
              <a:t>– trust, civic culture, ability to cooperate</a:t>
            </a:r>
          </a:p>
          <a:p>
            <a:pPr marL="342900" indent="-342900">
              <a:buFont typeface="+mj-lt"/>
              <a:buAutoNum type="arabicPeriod"/>
            </a:pPr>
            <a:r>
              <a:rPr lang="en-US" b="1" dirty="0" smtClean="0"/>
              <a:t>Improve </a:t>
            </a:r>
            <a:r>
              <a:rPr lang="en-US" b="1" dirty="0"/>
              <a:t>governance </a:t>
            </a:r>
            <a:r>
              <a:rPr lang="en-US" dirty="0"/>
              <a:t>– democratic governance process, principles of openness, participation, accountability, effectiveness </a:t>
            </a:r>
          </a:p>
          <a:p>
            <a:pPr marL="342900" indent="-342900">
              <a:buFont typeface="+mj-lt"/>
              <a:buAutoNum type="arabicPeriod"/>
            </a:pPr>
            <a:r>
              <a:rPr lang="en-US" b="1" dirty="0" smtClean="0"/>
              <a:t>Capacity </a:t>
            </a:r>
            <a:r>
              <a:rPr lang="en-US" b="1" dirty="0"/>
              <a:t>building and training </a:t>
            </a:r>
            <a:r>
              <a:rPr lang="en-US" dirty="0"/>
              <a:t>– targeted actions that complement social learning </a:t>
            </a:r>
            <a:endParaRPr lang="en-CA" dirty="0"/>
          </a:p>
        </p:txBody>
      </p:sp>
      <p:pic>
        <p:nvPicPr>
          <p:cNvPr id="6" name="Picture 5"/>
          <p:cNvPicPr>
            <a:picLocks noChangeAspect="1"/>
          </p:cNvPicPr>
          <p:nvPr/>
        </p:nvPicPr>
        <p:blipFill>
          <a:blip r:embed="rId2"/>
          <a:stretch>
            <a:fillRect/>
          </a:stretch>
        </p:blipFill>
        <p:spPr>
          <a:xfrm>
            <a:off x="7784236" y="2131239"/>
            <a:ext cx="3826573" cy="3826573"/>
          </a:xfrm>
          <a:prstGeom prst="rect">
            <a:avLst/>
          </a:prstGeom>
        </p:spPr>
      </p:pic>
      <p:sp>
        <p:nvSpPr>
          <p:cNvPr id="7" name="Content Placeholder 6"/>
          <p:cNvSpPr>
            <a:spLocks noGrp="1"/>
          </p:cNvSpPr>
          <p:nvPr>
            <p:ph sz="half" idx="2"/>
          </p:nvPr>
        </p:nvSpPr>
        <p:spPr/>
        <p:txBody>
          <a:bodyPr>
            <a:normAutofit/>
          </a:bodyPr>
          <a:lstStyle/>
          <a:p>
            <a:endParaRPr lang="en-CA"/>
          </a:p>
        </p:txBody>
      </p:sp>
    </p:spTree>
    <p:extLst>
      <p:ext uri="{BB962C8B-B14F-4D97-AF65-F5344CB8AC3E}">
        <p14:creationId xmlns:p14="http://schemas.microsoft.com/office/powerpoint/2010/main" val="361645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variety of challenges exist for rural networks</a:t>
            </a:r>
            <a:endParaRPr lang="en-CA" dirty="0"/>
          </a:p>
        </p:txBody>
      </p:sp>
      <p:sp>
        <p:nvSpPr>
          <p:cNvPr id="3" name="Content Placeholder 2"/>
          <p:cNvSpPr>
            <a:spLocks noGrp="1"/>
          </p:cNvSpPr>
          <p:nvPr>
            <p:ph sz="half" idx="1"/>
          </p:nvPr>
        </p:nvSpPr>
        <p:spPr>
          <a:xfrm>
            <a:off x="581193" y="1801368"/>
            <a:ext cx="6450542" cy="4059682"/>
          </a:xfrm>
        </p:spPr>
        <p:txBody>
          <a:bodyPr/>
          <a:lstStyle/>
          <a:p>
            <a:r>
              <a:rPr lang="en-US" dirty="0" smtClean="0"/>
              <a:t>Limited </a:t>
            </a:r>
            <a:r>
              <a:rPr lang="en-US" dirty="0"/>
              <a:t>resources/staff time</a:t>
            </a:r>
          </a:p>
          <a:p>
            <a:r>
              <a:rPr lang="en-US" dirty="0" smtClean="0"/>
              <a:t>Geographic </a:t>
            </a:r>
            <a:r>
              <a:rPr lang="en-US" dirty="0"/>
              <a:t>distance and the challenges of using technology to connect in rural areas</a:t>
            </a:r>
          </a:p>
          <a:p>
            <a:r>
              <a:rPr lang="en-US" dirty="0" smtClean="0"/>
              <a:t>Geographic </a:t>
            </a:r>
            <a:r>
              <a:rPr lang="en-US" dirty="0"/>
              <a:t>focus or theme focus that creates limiting silos</a:t>
            </a:r>
          </a:p>
          <a:p>
            <a:r>
              <a:rPr lang="en-US" dirty="0" smtClean="0"/>
              <a:t>Territorial </a:t>
            </a:r>
            <a:r>
              <a:rPr lang="en-US" dirty="0"/>
              <a:t>issues/competing for funding</a:t>
            </a:r>
          </a:p>
          <a:p>
            <a:r>
              <a:rPr lang="en-US" dirty="0" smtClean="0"/>
              <a:t>Collaboration </a:t>
            </a:r>
            <a:r>
              <a:rPr lang="en-US" dirty="0"/>
              <a:t>fatigue and volunteer fatigue </a:t>
            </a:r>
            <a:endParaRPr lang="en-CA" dirty="0"/>
          </a:p>
        </p:txBody>
      </p:sp>
      <p:sp>
        <p:nvSpPr>
          <p:cNvPr id="5" name="Content Placeholder 4"/>
          <p:cNvSpPr>
            <a:spLocks noGrp="1"/>
          </p:cNvSpPr>
          <p:nvPr>
            <p:ph sz="half" idx="2"/>
          </p:nvPr>
        </p:nvSpPr>
        <p:spPr>
          <a:xfrm>
            <a:off x="7031735" y="1883664"/>
            <a:ext cx="4764025" cy="4197095"/>
          </a:xfrm>
          <a:solidFill>
            <a:schemeClr val="accent3">
              <a:lumMod val="60000"/>
              <a:lumOff val="40000"/>
            </a:schemeClr>
          </a:solidFill>
        </p:spPr>
        <p:txBody>
          <a:bodyPr/>
          <a:lstStyle/>
          <a:p>
            <a:r>
              <a:rPr lang="en-US" dirty="0"/>
              <a:t>In addition, rural networks often </a:t>
            </a:r>
            <a:r>
              <a:rPr lang="en-US" dirty="0">
                <a:solidFill>
                  <a:srgbClr val="C00000"/>
                </a:solidFill>
              </a:rPr>
              <a:t>rely on unstable funding sources </a:t>
            </a:r>
            <a:r>
              <a:rPr lang="en-US" dirty="0"/>
              <a:t>and are subject to the </a:t>
            </a:r>
            <a:r>
              <a:rPr lang="en-US" dirty="0" smtClean="0">
                <a:solidFill>
                  <a:srgbClr val="C00000"/>
                </a:solidFill>
              </a:rPr>
              <a:t>changing </a:t>
            </a:r>
            <a:r>
              <a:rPr lang="en-US" dirty="0">
                <a:solidFill>
                  <a:srgbClr val="C00000"/>
                </a:solidFill>
              </a:rPr>
              <a:t>policies of senior governments </a:t>
            </a:r>
            <a:r>
              <a:rPr lang="en-US" dirty="0"/>
              <a:t>that fail to take a holistic and cross sector perspective of rural policy and development.   The downsizing of the Federal Rural Secretariat, and many other Provincial and Territorial programs, exemplify this challenge. </a:t>
            </a:r>
            <a:endParaRPr lang="en-CA" dirty="0"/>
          </a:p>
        </p:txBody>
      </p:sp>
    </p:spTree>
    <p:extLst>
      <p:ext uri="{BB962C8B-B14F-4D97-AF65-F5344CB8AC3E}">
        <p14:creationId xmlns:p14="http://schemas.microsoft.com/office/powerpoint/2010/main" val="391912588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73</TotalTime>
  <Words>1104</Words>
  <Application>Microsoft Macintosh PowerPoint</Application>
  <PresentationFormat>Widescreen</PresentationFormat>
  <Paragraphs>69</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Gill Sans MT</vt:lpstr>
      <vt:lpstr>Wingdings 2</vt:lpstr>
      <vt:lpstr>Dividend</vt:lpstr>
      <vt:lpstr>Creating Connections Through Rural Networks</vt:lpstr>
      <vt:lpstr>Session Agenda</vt:lpstr>
      <vt:lpstr>Rural networks</vt:lpstr>
      <vt:lpstr>Networks</vt:lpstr>
      <vt:lpstr>Rural networks</vt:lpstr>
      <vt:lpstr>Role of rural networks</vt:lpstr>
      <vt:lpstr>Rural networks vary by: </vt:lpstr>
      <vt:lpstr>Rural networks add value in 5 key ways: </vt:lpstr>
      <vt:lpstr>A variety of challenges exist for rural networks</vt:lpstr>
      <vt:lpstr>Networks across Canada</vt:lpstr>
      <vt:lpstr>The BC Rural Network Story</vt:lpstr>
      <vt:lpstr>PowerPoint Presentation</vt:lpstr>
      <vt:lpstr>PowerPoint Presentation</vt:lpstr>
      <vt:lpstr>Other Provincial stories?</vt:lpstr>
      <vt:lpstr>Interactive Problem solving</vt:lpstr>
      <vt:lpstr>Think – Pair - Share</vt:lpstr>
      <vt:lpstr>Report out – Insights gained?</vt:lpstr>
      <vt:lpstr>Closing thoughts</vt:lpstr>
    </vt:vector>
  </TitlesOfParts>
  <Company>Vancouver Island University</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Connections Through Rural Networks</dc:title>
  <dc:creator>Nicole Vaugeois</dc:creator>
  <cp:lastModifiedBy>Minnes, Sarah R.L.</cp:lastModifiedBy>
  <cp:revision>12</cp:revision>
  <dcterms:created xsi:type="dcterms:W3CDTF">2017-09-20T02:41:14Z</dcterms:created>
  <dcterms:modified xsi:type="dcterms:W3CDTF">2017-09-29T18:06:39Z</dcterms:modified>
</cp:coreProperties>
</file>