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6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6648A0-9DAC-D14F-AFBF-C1E6C2D5DF28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E4E65F-6C63-534A-8C81-E06B4C91D558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FIP Formulation Processes</a:t>
          </a:r>
        </a:p>
      </dgm:t>
    </dgm:pt>
    <dgm:pt modelId="{DCD7EE6C-8C53-2F42-9989-6D93680D3291}" type="parTrans" cxnId="{D5F97F02-0BC8-D24B-9FD9-912A83378346}">
      <dgm:prSet/>
      <dgm:spPr/>
      <dgm:t>
        <a:bodyPr/>
        <a:lstStyle/>
        <a:p>
          <a:endParaRPr lang="en-US"/>
        </a:p>
      </dgm:t>
    </dgm:pt>
    <dgm:pt modelId="{C193D871-B2BD-3E42-8017-B12C641F4C24}" type="sibTrans" cxnId="{D5F97F02-0BC8-D24B-9FD9-912A83378346}">
      <dgm:prSet/>
      <dgm:spPr/>
      <dgm:t>
        <a:bodyPr/>
        <a:lstStyle/>
        <a:p>
          <a:endParaRPr lang="en-US"/>
        </a:p>
      </dgm:t>
    </dgm:pt>
    <dgm:pt modelId="{467131A9-D696-5948-AA7F-3325DF36FD63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Fishing Association</a:t>
          </a:r>
        </a:p>
      </dgm:t>
    </dgm:pt>
    <dgm:pt modelId="{5F5DDFFF-491A-F146-A7CB-5D16E1200D30}" type="parTrans" cxnId="{6BDA2244-3C12-2749-86C7-91638F1674A2}">
      <dgm:prSet/>
      <dgm:spPr/>
      <dgm:t>
        <a:bodyPr/>
        <a:lstStyle/>
        <a:p>
          <a:endParaRPr lang="en-US"/>
        </a:p>
      </dgm:t>
    </dgm:pt>
    <dgm:pt modelId="{3AACDDE1-5152-BE4D-8A3C-1A3A8DF4D1A0}" type="sibTrans" cxnId="{6BDA2244-3C12-2749-86C7-91638F1674A2}">
      <dgm:prSet/>
      <dgm:spPr/>
      <dgm:t>
        <a:bodyPr/>
        <a:lstStyle/>
        <a:p>
          <a:endParaRPr lang="en-US"/>
        </a:p>
      </dgm:t>
    </dgm:pt>
    <dgm:pt modelId="{FF178507-5CBE-4140-BBAF-DAD55D891AB2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Government</a:t>
          </a:r>
        </a:p>
      </dgm:t>
    </dgm:pt>
    <dgm:pt modelId="{00918794-B6BC-6B4A-8674-354F608C8323}" type="parTrans" cxnId="{A29E1D33-69D2-5C4F-BE27-044645E1D6CA}">
      <dgm:prSet/>
      <dgm:spPr/>
      <dgm:t>
        <a:bodyPr/>
        <a:lstStyle/>
        <a:p>
          <a:endParaRPr lang="en-US"/>
        </a:p>
      </dgm:t>
    </dgm:pt>
    <dgm:pt modelId="{F1C863A4-ECE6-B149-A872-C362426B1EA1}" type="sibTrans" cxnId="{A29E1D33-69D2-5C4F-BE27-044645E1D6CA}">
      <dgm:prSet/>
      <dgm:spPr/>
      <dgm:t>
        <a:bodyPr/>
        <a:lstStyle/>
        <a:p>
          <a:endParaRPr lang="en-US"/>
        </a:p>
      </dgm:t>
    </dgm:pt>
    <dgm:pt modelId="{AF1CFB8F-C4BC-D84E-AEED-D2B832D92C11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International Actors</a:t>
          </a:r>
        </a:p>
      </dgm:t>
    </dgm:pt>
    <dgm:pt modelId="{7FF5BF53-C307-5045-9446-C89A73F6C3AA}" type="parTrans" cxnId="{5E21132F-AB36-E94B-899A-F265701D6C1C}">
      <dgm:prSet/>
      <dgm:spPr/>
      <dgm:t>
        <a:bodyPr/>
        <a:lstStyle/>
        <a:p>
          <a:endParaRPr lang="en-US"/>
        </a:p>
      </dgm:t>
    </dgm:pt>
    <dgm:pt modelId="{8FBDE86C-F6EC-B447-88F9-5A181C81BBBE}" type="sibTrans" cxnId="{5E21132F-AB36-E94B-899A-F265701D6C1C}">
      <dgm:prSet/>
      <dgm:spPr/>
      <dgm:t>
        <a:bodyPr/>
        <a:lstStyle/>
        <a:p>
          <a:endParaRPr lang="en-US"/>
        </a:p>
      </dgm:t>
    </dgm:pt>
    <dgm:pt modelId="{0E144CC1-CC86-F94C-B511-2B300A817F3B}" type="pres">
      <dgm:prSet presAssocID="{C46648A0-9DAC-D14F-AFBF-C1E6C2D5DF28}" presName="composite" presStyleCnt="0">
        <dgm:presLayoutVars>
          <dgm:chMax val="1"/>
          <dgm:dir/>
          <dgm:resizeHandles val="exact"/>
        </dgm:presLayoutVars>
      </dgm:prSet>
      <dgm:spPr/>
    </dgm:pt>
    <dgm:pt modelId="{CCBDD577-F044-3344-9D4F-A8EFDE901CBD}" type="pres">
      <dgm:prSet presAssocID="{C46648A0-9DAC-D14F-AFBF-C1E6C2D5DF28}" presName="radial" presStyleCnt="0">
        <dgm:presLayoutVars>
          <dgm:animLvl val="ctr"/>
        </dgm:presLayoutVars>
      </dgm:prSet>
      <dgm:spPr/>
    </dgm:pt>
    <dgm:pt modelId="{B49D6CC1-F476-F84D-911C-AD52EA945FCD}" type="pres">
      <dgm:prSet presAssocID="{6EE4E65F-6C63-534A-8C81-E06B4C91D558}" presName="centerShape" presStyleLbl="vennNode1" presStyleIdx="0" presStyleCnt="4" custScaleX="81547" custScaleY="80402"/>
      <dgm:spPr/>
    </dgm:pt>
    <dgm:pt modelId="{D032423B-ACC6-614E-A94F-BC31F7BB0E5D}" type="pres">
      <dgm:prSet presAssocID="{467131A9-D696-5948-AA7F-3325DF36FD63}" presName="node" presStyleLbl="vennNode1" presStyleIdx="1" presStyleCnt="4" custScaleX="135417" custScaleY="119469" custRadScaleRad="86558" custRadScaleInc="-824">
        <dgm:presLayoutVars>
          <dgm:bulletEnabled val="1"/>
        </dgm:presLayoutVars>
      </dgm:prSet>
      <dgm:spPr/>
    </dgm:pt>
    <dgm:pt modelId="{DF9A7534-7A54-A745-A2CC-DBB02FCE8D45}" type="pres">
      <dgm:prSet presAssocID="{FF178507-5CBE-4140-BBAF-DAD55D891AB2}" presName="node" presStyleLbl="vennNode1" presStyleIdx="2" presStyleCnt="4" custRadScaleRad="84988" custRadScaleInc="-3360">
        <dgm:presLayoutVars>
          <dgm:bulletEnabled val="1"/>
        </dgm:presLayoutVars>
      </dgm:prSet>
      <dgm:spPr/>
    </dgm:pt>
    <dgm:pt modelId="{EF0CB0F0-3D61-D54F-B531-8EFF6978CB6D}" type="pres">
      <dgm:prSet presAssocID="{AF1CFB8F-C4BC-D84E-AEED-D2B832D92C11}" presName="node" presStyleLbl="vennNode1" presStyleIdx="3" presStyleCnt="4" custScaleX="182808" custScaleY="197022" custRadScaleRad="119259" custRadScaleInc="8569">
        <dgm:presLayoutVars>
          <dgm:bulletEnabled val="1"/>
        </dgm:presLayoutVars>
      </dgm:prSet>
      <dgm:spPr/>
    </dgm:pt>
  </dgm:ptLst>
  <dgm:cxnLst>
    <dgm:cxn modelId="{D5F97F02-0BC8-D24B-9FD9-912A83378346}" srcId="{C46648A0-9DAC-D14F-AFBF-C1E6C2D5DF28}" destId="{6EE4E65F-6C63-534A-8C81-E06B4C91D558}" srcOrd="0" destOrd="0" parTransId="{DCD7EE6C-8C53-2F42-9989-6D93680D3291}" sibTransId="{C193D871-B2BD-3E42-8017-B12C641F4C24}"/>
    <dgm:cxn modelId="{5E21132F-AB36-E94B-899A-F265701D6C1C}" srcId="{6EE4E65F-6C63-534A-8C81-E06B4C91D558}" destId="{AF1CFB8F-C4BC-D84E-AEED-D2B832D92C11}" srcOrd="2" destOrd="0" parTransId="{7FF5BF53-C307-5045-9446-C89A73F6C3AA}" sibTransId="{8FBDE86C-F6EC-B447-88F9-5A181C81BBBE}"/>
    <dgm:cxn modelId="{A29E1D33-69D2-5C4F-BE27-044645E1D6CA}" srcId="{6EE4E65F-6C63-534A-8C81-E06B4C91D558}" destId="{FF178507-5CBE-4140-BBAF-DAD55D891AB2}" srcOrd="1" destOrd="0" parTransId="{00918794-B6BC-6B4A-8674-354F608C8323}" sibTransId="{F1C863A4-ECE6-B149-A872-C362426B1EA1}"/>
    <dgm:cxn modelId="{6BDA2244-3C12-2749-86C7-91638F1674A2}" srcId="{6EE4E65F-6C63-534A-8C81-E06B4C91D558}" destId="{467131A9-D696-5948-AA7F-3325DF36FD63}" srcOrd="0" destOrd="0" parTransId="{5F5DDFFF-491A-F146-A7CB-5D16E1200D30}" sibTransId="{3AACDDE1-5152-BE4D-8A3C-1A3A8DF4D1A0}"/>
    <dgm:cxn modelId="{2FECBD61-E5B4-7B48-A777-E12A61F4AAD4}" type="presOf" srcId="{C46648A0-9DAC-D14F-AFBF-C1E6C2D5DF28}" destId="{0E144CC1-CC86-F94C-B511-2B300A817F3B}" srcOrd="0" destOrd="0" presId="urn:microsoft.com/office/officeart/2005/8/layout/radial3"/>
    <dgm:cxn modelId="{1CFB616F-7ABA-1942-9F29-639E2C2C1C4F}" type="presOf" srcId="{AF1CFB8F-C4BC-D84E-AEED-D2B832D92C11}" destId="{EF0CB0F0-3D61-D54F-B531-8EFF6978CB6D}" srcOrd="0" destOrd="0" presId="urn:microsoft.com/office/officeart/2005/8/layout/radial3"/>
    <dgm:cxn modelId="{DAD8FF93-65C4-C74C-889F-72F99FA38F8B}" type="presOf" srcId="{6EE4E65F-6C63-534A-8C81-E06B4C91D558}" destId="{B49D6CC1-F476-F84D-911C-AD52EA945FCD}" srcOrd="0" destOrd="0" presId="urn:microsoft.com/office/officeart/2005/8/layout/radial3"/>
    <dgm:cxn modelId="{6E0CB3CB-43BE-2445-8FC0-F0079CDE6922}" type="presOf" srcId="{467131A9-D696-5948-AA7F-3325DF36FD63}" destId="{D032423B-ACC6-614E-A94F-BC31F7BB0E5D}" srcOrd="0" destOrd="0" presId="urn:microsoft.com/office/officeart/2005/8/layout/radial3"/>
    <dgm:cxn modelId="{B3E2B8D0-E9FF-B640-A7EA-774B2E1809A4}" type="presOf" srcId="{FF178507-5CBE-4140-BBAF-DAD55D891AB2}" destId="{DF9A7534-7A54-A745-A2CC-DBB02FCE8D45}" srcOrd="0" destOrd="0" presId="urn:microsoft.com/office/officeart/2005/8/layout/radial3"/>
    <dgm:cxn modelId="{E9DF6A96-ABAB-6647-8AFD-66DEF2A616C8}" type="presParOf" srcId="{0E144CC1-CC86-F94C-B511-2B300A817F3B}" destId="{CCBDD577-F044-3344-9D4F-A8EFDE901CBD}" srcOrd="0" destOrd="0" presId="urn:microsoft.com/office/officeart/2005/8/layout/radial3"/>
    <dgm:cxn modelId="{656C0AA1-FF56-474E-BB13-22E39A76D9B7}" type="presParOf" srcId="{CCBDD577-F044-3344-9D4F-A8EFDE901CBD}" destId="{B49D6CC1-F476-F84D-911C-AD52EA945FCD}" srcOrd="0" destOrd="0" presId="urn:microsoft.com/office/officeart/2005/8/layout/radial3"/>
    <dgm:cxn modelId="{292EBC8D-6A99-804F-A6FC-6E670B90F641}" type="presParOf" srcId="{CCBDD577-F044-3344-9D4F-A8EFDE901CBD}" destId="{D032423B-ACC6-614E-A94F-BC31F7BB0E5D}" srcOrd="1" destOrd="0" presId="urn:microsoft.com/office/officeart/2005/8/layout/radial3"/>
    <dgm:cxn modelId="{5137667B-F68D-1D4E-9367-9DC4A4E93A2A}" type="presParOf" srcId="{CCBDD577-F044-3344-9D4F-A8EFDE901CBD}" destId="{DF9A7534-7A54-A745-A2CC-DBB02FCE8D45}" srcOrd="2" destOrd="0" presId="urn:microsoft.com/office/officeart/2005/8/layout/radial3"/>
    <dgm:cxn modelId="{3E71BA41-E61C-8442-B8E8-9B7182BFEA65}" type="presParOf" srcId="{CCBDD577-F044-3344-9D4F-A8EFDE901CBD}" destId="{EF0CB0F0-3D61-D54F-B531-8EFF6978CB6D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F63ABC-174B-44D0-8EF3-203B5873E430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C59E900-7AD7-4ABF-8E9D-D250F6EF0BEB}">
      <dgm:prSet/>
      <dgm:spPr/>
      <dgm:t>
        <a:bodyPr/>
        <a:lstStyle/>
        <a:p>
          <a:r>
            <a:rPr lang="en-CA" b="1"/>
            <a:t>Analysis</a:t>
          </a:r>
          <a:endParaRPr lang="en-US"/>
        </a:p>
      </dgm:t>
    </dgm:pt>
    <dgm:pt modelId="{22778C62-A8CE-49A7-B2DA-43E85A0D33B2}" type="parTrans" cxnId="{38E4335C-C2E3-4863-B1CB-AECD8E3D4B3F}">
      <dgm:prSet/>
      <dgm:spPr/>
      <dgm:t>
        <a:bodyPr/>
        <a:lstStyle/>
        <a:p>
          <a:endParaRPr lang="en-US"/>
        </a:p>
      </dgm:t>
    </dgm:pt>
    <dgm:pt modelId="{79FED56F-4BF2-4360-A1AF-4EE3DDA9C5AC}" type="sibTrans" cxnId="{38E4335C-C2E3-4863-B1CB-AECD8E3D4B3F}">
      <dgm:prSet/>
      <dgm:spPr/>
      <dgm:t>
        <a:bodyPr/>
        <a:lstStyle/>
        <a:p>
          <a:endParaRPr lang="en-US"/>
        </a:p>
      </dgm:t>
    </dgm:pt>
    <dgm:pt modelId="{DD244087-0805-4774-B54B-F446D9DC6C0C}">
      <dgm:prSet/>
      <dgm:spPr/>
      <dgm:t>
        <a:bodyPr/>
        <a:lstStyle/>
        <a:p>
          <a:r>
            <a:rPr lang="en-CA"/>
            <a:t>Multiple Actors Involvement</a:t>
          </a:r>
          <a:endParaRPr lang="en-US"/>
        </a:p>
      </dgm:t>
    </dgm:pt>
    <dgm:pt modelId="{4D794738-B3F0-467F-BF8C-E5411A9613D2}" type="parTrans" cxnId="{DCEB6750-3921-49B5-A8B6-65EF3FC9E09B}">
      <dgm:prSet/>
      <dgm:spPr/>
      <dgm:t>
        <a:bodyPr/>
        <a:lstStyle/>
        <a:p>
          <a:endParaRPr lang="en-US"/>
        </a:p>
      </dgm:t>
    </dgm:pt>
    <dgm:pt modelId="{EB1E91DC-1BAE-4466-B952-7204B13BEBF0}" type="sibTrans" cxnId="{DCEB6750-3921-49B5-A8B6-65EF3FC9E09B}">
      <dgm:prSet/>
      <dgm:spPr/>
      <dgm:t>
        <a:bodyPr/>
        <a:lstStyle/>
        <a:p>
          <a:endParaRPr lang="en-US"/>
        </a:p>
      </dgm:t>
    </dgm:pt>
    <dgm:pt modelId="{514F585D-57D9-41FA-9D20-5930A469B2C0}">
      <dgm:prSet/>
      <dgm:spPr/>
      <dgm:t>
        <a:bodyPr/>
        <a:lstStyle/>
        <a:p>
          <a:r>
            <a:rPr lang="en-CA" dirty="0"/>
            <a:t>Financial Engagement</a:t>
          </a:r>
          <a:endParaRPr lang="en-US" dirty="0"/>
        </a:p>
      </dgm:t>
    </dgm:pt>
    <dgm:pt modelId="{67B4E66D-C579-4E5C-AED1-7B8E05C486AF}" type="parTrans" cxnId="{7C14B0BC-F9D2-41E3-B3EC-B3827BE8DCF6}">
      <dgm:prSet/>
      <dgm:spPr/>
      <dgm:t>
        <a:bodyPr/>
        <a:lstStyle/>
        <a:p>
          <a:endParaRPr lang="en-US"/>
        </a:p>
      </dgm:t>
    </dgm:pt>
    <dgm:pt modelId="{9BFC4402-DC99-4B39-9BEC-A3001A176566}" type="sibTrans" cxnId="{7C14B0BC-F9D2-41E3-B3EC-B3827BE8DCF6}">
      <dgm:prSet/>
      <dgm:spPr/>
      <dgm:t>
        <a:bodyPr/>
        <a:lstStyle/>
        <a:p>
          <a:endParaRPr lang="en-US"/>
        </a:p>
      </dgm:t>
    </dgm:pt>
    <dgm:pt modelId="{BCCBE482-D54A-477F-8D54-98C0FC3D2726}">
      <dgm:prSet/>
      <dgm:spPr/>
      <dgm:t>
        <a:bodyPr/>
        <a:lstStyle/>
        <a:p>
          <a:r>
            <a:rPr lang="en-CA" dirty="0"/>
            <a:t>Institutional Collaborations and Interactions</a:t>
          </a:r>
          <a:endParaRPr lang="en-US" dirty="0"/>
        </a:p>
      </dgm:t>
    </dgm:pt>
    <dgm:pt modelId="{30FBCAF0-64AB-404A-A469-771CE6C0BE14}" type="parTrans" cxnId="{A3A17FBA-D068-4E81-81DC-C95919575B60}">
      <dgm:prSet/>
      <dgm:spPr/>
      <dgm:t>
        <a:bodyPr/>
        <a:lstStyle/>
        <a:p>
          <a:endParaRPr lang="en-US"/>
        </a:p>
      </dgm:t>
    </dgm:pt>
    <dgm:pt modelId="{9EF0AB01-AD0B-4E24-8035-96C3FECDD3AE}" type="sibTrans" cxnId="{A3A17FBA-D068-4E81-81DC-C95919575B60}">
      <dgm:prSet/>
      <dgm:spPr/>
      <dgm:t>
        <a:bodyPr/>
        <a:lstStyle/>
        <a:p>
          <a:endParaRPr lang="en-US"/>
        </a:p>
      </dgm:t>
    </dgm:pt>
    <dgm:pt modelId="{71556B8B-1983-413C-862A-1780BDAA2F5B}">
      <dgm:prSet/>
      <dgm:spPr>
        <a:solidFill>
          <a:srgbClr val="00B050"/>
        </a:solidFill>
      </dgm:spPr>
      <dgm:t>
        <a:bodyPr/>
        <a:lstStyle/>
        <a:p>
          <a:r>
            <a:rPr lang="en-CA" b="1">
              <a:solidFill>
                <a:schemeClr val="accent1"/>
              </a:solidFill>
            </a:rPr>
            <a:t>Key Findings</a:t>
          </a:r>
          <a:endParaRPr lang="en-US">
            <a:solidFill>
              <a:schemeClr val="accent1"/>
            </a:solidFill>
          </a:endParaRPr>
        </a:p>
      </dgm:t>
    </dgm:pt>
    <dgm:pt modelId="{E73DB9EB-5351-4146-9CE9-D19109CCFBBA}" type="parTrans" cxnId="{E48780DA-2668-4CE7-955B-CF5BF6F0054F}">
      <dgm:prSet/>
      <dgm:spPr/>
      <dgm:t>
        <a:bodyPr/>
        <a:lstStyle/>
        <a:p>
          <a:endParaRPr lang="en-US"/>
        </a:p>
      </dgm:t>
    </dgm:pt>
    <dgm:pt modelId="{675DABB5-A06C-47D6-AFC9-99F870763212}" type="sibTrans" cxnId="{E48780DA-2668-4CE7-955B-CF5BF6F0054F}">
      <dgm:prSet/>
      <dgm:spPr/>
      <dgm:t>
        <a:bodyPr/>
        <a:lstStyle/>
        <a:p>
          <a:endParaRPr lang="en-US"/>
        </a:p>
      </dgm:t>
    </dgm:pt>
    <dgm:pt modelId="{8DC4B0FE-EF0D-43F8-82C6-A5E64F9BE727}">
      <dgm:prSet/>
      <dgm:spPr/>
      <dgm:t>
        <a:bodyPr/>
        <a:lstStyle/>
        <a:p>
          <a:r>
            <a:rPr lang="en-CA"/>
            <a:t>International actors playing a major role in African FIPs</a:t>
          </a:r>
          <a:endParaRPr lang="en-US"/>
        </a:p>
      </dgm:t>
    </dgm:pt>
    <dgm:pt modelId="{17CD7565-37FB-4C53-9175-ED221656A2AF}" type="parTrans" cxnId="{B6AE0839-877A-4952-A7B3-BA3A30C2DC0B}">
      <dgm:prSet/>
      <dgm:spPr/>
      <dgm:t>
        <a:bodyPr/>
        <a:lstStyle/>
        <a:p>
          <a:endParaRPr lang="en-US"/>
        </a:p>
      </dgm:t>
    </dgm:pt>
    <dgm:pt modelId="{1460B7A5-DCE8-4804-90F9-C57E90464154}" type="sibTrans" cxnId="{B6AE0839-877A-4952-A7B3-BA3A30C2DC0B}">
      <dgm:prSet/>
      <dgm:spPr/>
      <dgm:t>
        <a:bodyPr/>
        <a:lstStyle/>
        <a:p>
          <a:endParaRPr lang="en-US"/>
        </a:p>
      </dgm:t>
    </dgm:pt>
    <dgm:pt modelId="{D775F8EA-A24E-4FFC-87FE-4F78FD2846EB}">
      <dgm:prSet/>
      <dgm:spPr/>
      <dgm:t>
        <a:bodyPr/>
        <a:lstStyle/>
        <a:p>
          <a:r>
            <a:rPr lang="en-CA"/>
            <a:t>Governments seemingly weak and lack enthusiasm  in the FIP processes and Activities</a:t>
          </a:r>
          <a:endParaRPr lang="en-US"/>
        </a:p>
      </dgm:t>
    </dgm:pt>
    <dgm:pt modelId="{B71C470B-3D5E-4BC5-807E-72E6604A1907}" type="parTrans" cxnId="{90FE9358-F0A4-461F-A843-1D84B4A04186}">
      <dgm:prSet/>
      <dgm:spPr/>
      <dgm:t>
        <a:bodyPr/>
        <a:lstStyle/>
        <a:p>
          <a:endParaRPr lang="en-US"/>
        </a:p>
      </dgm:t>
    </dgm:pt>
    <dgm:pt modelId="{BB44AB33-2ACF-47DE-835F-BACC25F45D19}" type="sibTrans" cxnId="{90FE9358-F0A4-461F-A843-1D84B4A04186}">
      <dgm:prSet/>
      <dgm:spPr/>
      <dgm:t>
        <a:bodyPr/>
        <a:lstStyle/>
        <a:p>
          <a:endParaRPr lang="en-US"/>
        </a:p>
      </dgm:t>
    </dgm:pt>
    <dgm:pt modelId="{2A7297F6-9882-43BF-AD9E-02FBF75542C0}">
      <dgm:prSet/>
      <dgm:spPr/>
      <dgm:t>
        <a:bodyPr/>
        <a:lstStyle/>
        <a:p>
          <a:r>
            <a:rPr lang="en-CA"/>
            <a:t>Local Fishing organizations and leaders are active but depends on international actors</a:t>
          </a:r>
          <a:endParaRPr lang="en-US"/>
        </a:p>
      </dgm:t>
    </dgm:pt>
    <dgm:pt modelId="{44969519-EFC7-4A7B-B61A-22F8E60C314A}" type="parTrans" cxnId="{8A764244-50AA-42C8-BC30-546C0E01A72A}">
      <dgm:prSet/>
      <dgm:spPr/>
      <dgm:t>
        <a:bodyPr/>
        <a:lstStyle/>
        <a:p>
          <a:endParaRPr lang="en-US"/>
        </a:p>
      </dgm:t>
    </dgm:pt>
    <dgm:pt modelId="{C9D73872-17FC-4D1C-9189-640030F5D5D9}" type="sibTrans" cxnId="{8A764244-50AA-42C8-BC30-546C0E01A72A}">
      <dgm:prSet/>
      <dgm:spPr/>
      <dgm:t>
        <a:bodyPr/>
        <a:lstStyle/>
        <a:p>
          <a:endParaRPr lang="en-US"/>
        </a:p>
      </dgm:t>
    </dgm:pt>
    <dgm:pt modelId="{280F5049-B94F-4886-BFD4-9EA3FDE9B397}">
      <dgm:prSet/>
      <dgm:spPr/>
      <dgm:t>
        <a:bodyPr/>
        <a:lstStyle/>
        <a:p>
          <a:r>
            <a:rPr lang="en-CA"/>
            <a:t>More of an international top down financing</a:t>
          </a:r>
          <a:endParaRPr lang="en-US"/>
        </a:p>
      </dgm:t>
    </dgm:pt>
    <dgm:pt modelId="{8FE40259-4FA4-431F-B0B5-182F790D3B4C}" type="parTrans" cxnId="{A5980992-4453-4CD9-8D7A-E469F1D73BA2}">
      <dgm:prSet/>
      <dgm:spPr/>
      <dgm:t>
        <a:bodyPr/>
        <a:lstStyle/>
        <a:p>
          <a:endParaRPr lang="en-US"/>
        </a:p>
      </dgm:t>
    </dgm:pt>
    <dgm:pt modelId="{3392A143-FC0D-4CA3-B022-B32AF050DF4E}" type="sibTrans" cxnId="{A5980992-4453-4CD9-8D7A-E469F1D73BA2}">
      <dgm:prSet/>
      <dgm:spPr/>
      <dgm:t>
        <a:bodyPr/>
        <a:lstStyle/>
        <a:p>
          <a:endParaRPr lang="en-US"/>
        </a:p>
      </dgm:t>
    </dgm:pt>
    <dgm:pt modelId="{29BCBA72-0957-423C-9B7A-F73148F39236}">
      <dgm:prSet/>
      <dgm:spPr/>
      <dgm:t>
        <a:bodyPr/>
        <a:lstStyle/>
        <a:p>
          <a:r>
            <a:rPr lang="en-CA"/>
            <a:t>Lack of adequate local capacity and capabilities</a:t>
          </a:r>
          <a:endParaRPr lang="en-US"/>
        </a:p>
      </dgm:t>
    </dgm:pt>
    <dgm:pt modelId="{57B25003-7A8A-4F98-AC3D-5CFF321220C6}" type="parTrans" cxnId="{30EF55FA-00D0-4C6F-8105-860C00CD86E6}">
      <dgm:prSet/>
      <dgm:spPr/>
      <dgm:t>
        <a:bodyPr/>
        <a:lstStyle/>
        <a:p>
          <a:endParaRPr lang="en-US"/>
        </a:p>
      </dgm:t>
    </dgm:pt>
    <dgm:pt modelId="{EB552A7C-4740-4C42-A6CF-0485353A2ED9}" type="sibTrans" cxnId="{30EF55FA-00D0-4C6F-8105-860C00CD86E6}">
      <dgm:prSet/>
      <dgm:spPr/>
      <dgm:t>
        <a:bodyPr/>
        <a:lstStyle/>
        <a:p>
          <a:endParaRPr lang="en-US"/>
        </a:p>
      </dgm:t>
    </dgm:pt>
    <dgm:pt modelId="{9C6CD86F-9A04-5643-97B3-62D8499DDFEB}" type="pres">
      <dgm:prSet presAssocID="{A8F63ABC-174B-44D0-8EF3-203B5873E430}" presName="Name0" presStyleCnt="0">
        <dgm:presLayoutVars>
          <dgm:dir/>
          <dgm:resizeHandles val="exact"/>
        </dgm:presLayoutVars>
      </dgm:prSet>
      <dgm:spPr/>
    </dgm:pt>
    <dgm:pt modelId="{5F734C55-0012-754A-863B-C71A8C15F861}" type="pres">
      <dgm:prSet presAssocID="{4C59E900-7AD7-4ABF-8E9D-D250F6EF0BEB}" presName="node" presStyleLbl="node1" presStyleIdx="0" presStyleCnt="7" custScaleY="121216">
        <dgm:presLayoutVars>
          <dgm:bulletEnabled val="1"/>
        </dgm:presLayoutVars>
      </dgm:prSet>
      <dgm:spPr/>
    </dgm:pt>
    <dgm:pt modelId="{F8534A0B-7F4F-0347-8066-6AD913C8E30B}" type="pres">
      <dgm:prSet presAssocID="{79FED56F-4BF2-4360-A1AF-4EE3DDA9C5AC}" presName="sibTrans" presStyleLbl="sibTrans1D1" presStyleIdx="0" presStyleCnt="6"/>
      <dgm:spPr/>
    </dgm:pt>
    <dgm:pt modelId="{A2A6860C-6E6C-3E49-BE7E-EB0C44D91367}" type="pres">
      <dgm:prSet presAssocID="{79FED56F-4BF2-4360-A1AF-4EE3DDA9C5AC}" presName="connectorText" presStyleLbl="sibTrans1D1" presStyleIdx="0" presStyleCnt="6"/>
      <dgm:spPr/>
    </dgm:pt>
    <dgm:pt modelId="{01A9DFD3-5EA1-1F41-A361-3868D4870EDA}" type="pres">
      <dgm:prSet presAssocID="{71556B8B-1983-413C-862A-1780BDAA2F5B}" presName="node" presStyleLbl="node1" presStyleIdx="1" presStyleCnt="7">
        <dgm:presLayoutVars>
          <dgm:bulletEnabled val="1"/>
        </dgm:presLayoutVars>
      </dgm:prSet>
      <dgm:spPr/>
    </dgm:pt>
    <dgm:pt modelId="{C49CCA7E-7217-1344-A298-4A5E1C7B0A45}" type="pres">
      <dgm:prSet presAssocID="{675DABB5-A06C-47D6-AFC9-99F870763212}" presName="sibTrans" presStyleLbl="sibTrans1D1" presStyleIdx="1" presStyleCnt="6"/>
      <dgm:spPr/>
    </dgm:pt>
    <dgm:pt modelId="{3BC4BCC5-82E7-6340-91A9-EA8ED5C7352E}" type="pres">
      <dgm:prSet presAssocID="{675DABB5-A06C-47D6-AFC9-99F870763212}" presName="connectorText" presStyleLbl="sibTrans1D1" presStyleIdx="1" presStyleCnt="6"/>
      <dgm:spPr/>
    </dgm:pt>
    <dgm:pt modelId="{2E961EEA-E9C8-874E-9A9A-BAF99DA0583B}" type="pres">
      <dgm:prSet presAssocID="{8DC4B0FE-EF0D-43F8-82C6-A5E64F9BE727}" presName="node" presStyleLbl="node1" presStyleIdx="2" presStyleCnt="7">
        <dgm:presLayoutVars>
          <dgm:bulletEnabled val="1"/>
        </dgm:presLayoutVars>
      </dgm:prSet>
      <dgm:spPr/>
    </dgm:pt>
    <dgm:pt modelId="{83B24466-449A-8A4B-9255-C1A267CF3F3C}" type="pres">
      <dgm:prSet presAssocID="{1460B7A5-DCE8-4804-90F9-C57E90464154}" presName="sibTrans" presStyleLbl="sibTrans1D1" presStyleIdx="2" presStyleCnt="6"/>
      <dgm:spPr/>
    </dgm:pt>
    <dgm:pt modelId="{AD0F35AA-4D61-3941-89FE-DDEDBB8542B8}" type="pres">
      <dgm:prSet presAssocID="{1460B7A5-DCE8-4804-90F9-C57E90464154}" presName="connectorText" presStyleLbl="sibTrans1D1" presStyleIdx="2" presStyleCnt="6"/>
      <dgm:spPr/>
    </dgm:pt>
    <dgm:pt modelId="{F29C843E-6E81-B542-B21F-619756B717E1}" type="pres">
      <dgm:prSet presAssocID="{D775F8EA-A24E-4FFC-87FE-4F78FD2846EB}" presName="node" presStyleLbl="node1" presStyleIdx="3" presStyleCnt="7">
        <dgm:presLayoutVars>
          <dgm:bulletEnabled val="1"/>
        </dgm:presLayoutVars>
      </dgm:prSet>
      <dgm:spPr/>
    </dgm:pt>
    <dgm:pt modelId="{3DB4C041-B17C-4C49-ADD5-BDD93A112E7A}" type="pres">
      <dgm:prSet presAssocID="{BB44AB33-2ACF-47DE-835F-BACC25F45D19}" presName="sibTrans" presStyleLbl="sibTrans1D1" presStyleIdx="3" presStyleCnt="6"/>
      <dgm:spPr/>
    </dgm:pt>
    <dgm:pt modelId="{461089BD-28A9-0440-B0F1-3CB970DA6CE6}" type="pres">
      <dgm:prSet presAssocID="{BB44AB33-2ACF-47DE-835F-BACC25F45D19}" presName="connectorText" presStyleLbl="sibTrans1D1" presStyleIdx="3" presStyleCnt="6"/>
      <dgm:spPr/>
    </dgm:pt>
    <dgm:pt modelId="{9E2CA41E-23EC-A44F-9BD9-48D840F09DB4}" type="pres">
      <dgm:prSet presAssocID="{2A7297F6-9882-43BF-AD9E-02FBF75542C0}" presName="node" presStyleLbl="node1" presStyleIdx="4" presStyleCnt="7">
        <dgm:presLayoutVars>
          <dgm:bulletEnabled val="1"/>
        </dgm:presLayoutVars>
      </dgm:prSet>
      <dgm:spPr/>
    </dgm:pt>
    <dgm:pt modelId="{4BDBA25D-CC22-4844-A909-0505A5656A08}" type="pres">
      <dgm:prSet presAssocID="{C9D73872-17FC-4D1C-9189-640030F5D5D9}" presName="sibTrans" presStyleLbl="sibTrans1D1" presStyleIdx="4" presStyleCnt="6"/>
      <dgm:spPr/>
    </dgm:pt>
    <dgm:pt modelId="{C8F2CFEC-ADE5-CF4F-A289-534FC152BE7B}" type="pres">
      <dgm:prSet presAssocID="{C9D73872-17FC-4D1C-9189-640030F5D5D9}" presName="connectorText" presStyleLbl="sibTrans1D1" presStyleIdx="4" presStyleCnt="6"/>
      <dgm:spPr/>
    </dgm:pt>
    <dgm:pt modelId="{09F8DCD8-1519-0940-9450-7083DD521F21}" type="pres">
      <dgm:prSet presAssocID="{280F5049-B94F-4886-BFD4-9EA3FDE9B397}" presName="node" presStyleLbl="node1" presStyleIdx="5" presStyleCnt="7">
        <dgm:presLayoutVars>
          <dgm:bulletEnabled val="1"/>
        </dgm:presLayoutVars>
      </dgm:prSet>
      <dgm:spPr/>
    </dgm:pt>
    <dgm:pt modelId="{4F18DF15-C904-8641-A6DB-728063F5C26D}" type="pres">
      <dgm:prSet presAssocID="{3392A143-FC0D-4CA3-B022-B32AF050DF4E}" presName="sibTrans" presStyleLbl="sibTrans1D1" presStyleIdx="5" presStyleCnt="6"/>
      <dgm:spPr/>
    </dgm:pt>
    <dgm:pt modelId="{A10267E6-CF87-0943-A112-B596E8298754}" type="pres">
      <dgm:prSet presAssocID="{3392A143-FC0D-4CA3-B022-B32AF050DF4E}" presName="connectorText" presStyleLbl="sibTrans1D1" presStyleIdx="5" presStyleCnt="6"/>
      <dgm:spPr/>
    </dgm:pt>
    <dgm:pt modelId="{7EB1B4DE-84F2-EE42-AD88-C7FF1D1571BE}" type="pres">
      <dgm:prSet presAssocID="{29BCBA72-0957-423C-9B7A-F73148F39236}" presName="node" presStyleLbl="node1" presStyleIdx="6" presStyleCnt="7">
        <dgm:presLayoutVars>
          <dgm:bulletEnabled val="1"/>
        </dgm:presLayoutVars>
      </dgm:prSet>
      <dgm:spPr/>
    </dgm:pt>
  </dgm:ptLst>
  <dgm:cxnLst>
    <dgm:cxn modelId="{4E58BE06-CD27-2148-BCF7-2E208721E6B7}" type="presOf" srcId="{3392A143-FC0D-4CA3-B022-B32AF050DF4E}" destId="{A10267E6-CF87-0943-A112-B596E8298754}" srcOrd="1" destOrd="0" presId="urn:microsoft.com/office/officeart/2016/7/layout/RepeatingBendingProcessNew"/>
    <dgm:cxn modelId="{5F7EAD0D-04CB-A54A-9E0D-2D239E9B8764}" type="presOf" srcId="{29BCBA72-0957-423C-9B7A-F73148F39236}" destId="{7EB1B4DE-84F2-EE42-AD88-C7FF1D1571BE}" srcOrd="0" destOrd="0" presId="urn:microsoft.com/office/officeart/2016/7/layout/RepeatingBendingProcessNew"/>
    <dgm:cxn modelId="{E362D10E-6C2F-D648-8F8B-4F2152B37465}" type="presOf" srcId="{675DABB5-A06C-47D6-AFC9-99F870763212}" destId="{3BC4BCC5-82E7-6340-91A9-EA8ED5C7352E}" srcOrd="1" destOrd="0" presId="urn:microsoft.com/office/officeart/2016/7/layout/RepeatingBendingProcessNew"/>
    <dgm:cxn modelId="{3B271C1F-DA16-1C46-8358-1D10D52F1C1F}" type="presOf" srcId="{675DABB5-A06C-47D6-AFC9-99F870763212}" destId="{C49CCA7E-7217-1344-A298-4A5E1C7B0A45}" srcOrd="0" destOrd="0" presId="urn:microsoft.com/office/officeart/2016/7/layout/RepeatingBendingProcessNew"/>
    <dgm:cxn modelId="{98F61520-2986-DD40-94ED-8408A53F17D8}" type="presOf" srcId="{79FED56F-4BF2-4360-A1AF-4EE3DDA9C5AC}" destId="{A2A6860C-6E6C-3E49-BE7E-EB0C44D91367}" srcOrd="1" destOrd="0" presId="urn:microsoft.com/office/officeart/2016/7/layout/RepeatingBendingProcessNew"/>
    <dgm:cxn modelId="{B24C3B20-9193-F64B-8D27-17EAFE46DF0C}" type="presOf" srcId="{514F585D-57D9-41FA-9D20-5930A469B2C0}" destId="{5F734C55-0012-754A-863B-C71A8C15F861}" srcOrd="0" destOrd="2" presId="urn:microsoft.com/office/officeart/2016/7/layout/RepeatingBendingProcessNew"/>
    <dgm:cxn modelId="{4D9AF126-F8C3-C24D-8C2D-39C207116245}" type="presOf" srcId="{4C59E900-7AD7-4ABF-8E9D-D250F6EF0BEB}" destId="{5F734C55-0012-754A-863B-C71A8C15F861}" srcOrd="0" destOrd="0" presId="urn:microsoft.com/office/officeart/2016/7/layout/RepeatingBendingProcessNew"/>
    <dgm:cxn modelId="{B6AE0839-877A-4952-A7B3-BA3A30C2DC0B}" srcId="{A8F63ABC-174B-44D0-8EF3-203B5873E430}" destId="{8DC4B0FE-EF0D-43F8-82C6-A5E64F9BE727}" srcOrd="2" destOrd="0" parTransId="{17CD7565-37FB-4C53-9175-ED221656A2AF}" sibTransId="{1460B7A5-DCE8-4804-90F9-C57E90464154}"/>
    <dgm:cxn modelId="{AF32733B-176F-0742-B974-E9DB0167FF4C}" type="presOf" srcId="{71556B8B-1983-413C-862A-1780BDAA2F5B}" destId="{01A9DFD3-5EA1-1F41-A361-3868D4870EDA}" srcOrd="0" destOrd="0" presId="urn:microsoft.com/office/officeart/2016/7/layout/RepeatingBendingProcessNew"/>
    <dgm:cxn modelId="{8A764244-50AA-42C8-BC30-546C0E01A72A}" srcId="{A8F63ABC-174B-44D0-8EF3-203B5873E430}" destId="{2A7297F6-9882-43BF-AD9E-02FBF75542C0}" srcOrd="4" destOrd="0" parTransId="{44969519-EFC7-4A7B-B61A-22F8E60C314A}" sibTransId="{C9D73872-17FC-4D1C-9189-640030F5D5D9}"/>
    <dgm:cxn modelId="{DCEB6750-3921-49B5-A8B6-65EF3FC9E09B}" srcId="{4C59E900-7AD7-4ABF-8E9D-D250F6EF0BEB}" destId="{DD244087-0805-4774-B54B-F446D9DC6C0C}" srcOrd="0" destOrd="0" parTransId="{4D794738-B3F0-467F-BF8C-E5411A9613D2}" sibTransId="{EB1E91DC-1BAE-4466-B952-7204B13BEBF0}"/>
    <dgm:cxn modelId="{50410E53-9AE1-D043-8419-28E9A5151ADF}" type="presOf" srcId="{A8F63ABC-174B-44D0-8EF3-203B5873E430}" destId="{9C6CD86F-9A04-5643-97B3-62D8499DDFEB}" srcOrd="0" destOrd="0" presId="urn:microsoft.com/office/officeart/2016/7/layout/RepeatingBendingProcessNew"/>
    <dgm:cxn modelId="{6068FA53-35DD-AE49-B843-00967CBA1BFA}" type="presOf" srcId="{2A7297F6-9882-43BF-AD9E-02FBF75542C0}" destId="{9E2CA41E-23EC-A44F-9BD9-48D840F09DB4}" srcOrd="0" destOrd="0" presId="urn:microsoft.com/office/officeart/2016/7/layout/RepeatingBendingProcessNew"/>
    <dgm:cxn modelId="{90FE9358-F0A4-461F-A843-1D84B4A04186}" srcId="{A8F63ABC-174B-44D0-8EF3-203B5873E430}" destId="{D775F8EA-A24E-4FFC-87FE-4F78FD2846EB}" srcOrd="3" destOrd="0" parTransId="{B71C470B-3D5E-4BC5-807E-72E6604A1907}" sibTransId="{BB44AB33-2ACF-47DE-835F-BACC25F45D19}"/>
    <dgm:cxn modelId="{1027EF58-3A84-0642-BB6B-4301DBA3C96F}" type="presOf" srcId="{280F5049-B94F-4886-BFD4-9EA3FDE9B397}" destId="{09F8DCD8-1519-0940-9450-7083DD521F21}" srcOrd="0" destOrd="0" presId="urn:microsoft.com/office/officeart/2016/7/layout/RepeatingBendingProcessNew"/>
    <dgm:cxn modelId="{38E4335C-C2E3-4863-B1CB-AECD8E3D4B3F}" srcId="{A8F63ABC-174B-44D0-8EF3-203B5873E430}" destId="{4C59E900-7AD7-4ABF-8E9D-D250F6EF0BEB}" srcOrd="0" destOrd="0" parTransId="{22778C62-A8CE-49A7-B2DA-43E85A0D33B2}" sibTransId="{79FED56F-4BF2-4360-A1AF-4EE3DDA9C5AC}"/>
    <dgm:cxn modelId="{2B1E5069-0B67-8340-98F1-426DF78D0702}" type="presOf" srcId="{79FED56F-4BF2-4360-A1AF-4EE3DDA9C5AC}" destId="{F8534A0B-7F4F-0347-8066-6AD913C8E30B}" srcOrd="0" destOrd="0" presId="urn:microsoft.com/office/officeart/2016/7/layout/RepeatingBendingProcessNew"/>
    <dgm:cxn modelId="{EA3F7C71-55D5-2D4A-A0E1-A10600A41D88}" type="presOf" srcId="{DD244087-0805-4774-B54B-F446D9DC6C0C}" destId="{5F734C55-0012-754A-863B-C71A8C15F861}" srcOrd="0" destOrd="1" presId="urn:microsoft.com/office/officeart/2016/7/layout/RepeatingBendingProcessNew"/>
    <dgm:cxn modelId="{5D4D4175-7478-2F46-9EFD-201B70D5A4B6}" type="presOf" srcId="{1460B7A5-DCE8-4804-90F9-C57E90464154}" destId="{83B24466-449A-8A4B-9255-C1A267CF3F3C}" srcOrd="0" destOrd="0" presId="urn:microsoft.com/office/officeart/2016/7/layout/RepeatingBendingProcessNew"/>
    <dgm:cxn modelId="{A5980992-4453-4CD9-8D7A-E469F1D73BA2}" srcId="{A8F63ABC-174B-44D0-8EF3-203B5873E430}" destId="{280F5049-B94F-4886-BFD4-9EA3FDE9B397}" srcOrd="5" destOrd="0" parTransId="{8FE40259-4FA4-431F-B0B5-182F790D3B4C}" sibTransId="{3392A143-FC0D-4CA3-B022-B32AF050DF4E}"/>
    <dgm:cxn modelId="{F4A86692-2DD9-BB40-97DB-18A417B3C4AA}" type="presOf" srcId="{C9D73872-17FC-4D1C-9189-640030F5D5D9}" destId="{C8F2CFEC-ADE5-CF4F-A289-534FC152BE7B}" srcOrd="1" destOrd="0" presId="urn:microsoft.com/office/officeart/2016/7/layout/RepeatingBendingProcessNew"/>
    <dgm:cxn modelId="{DBEBF6A2-0BBC-084C-98A9-9311447ED4D2}" type="presOf" srcId="{D775F8EA-A24E-4FFC-87FE-4F78FD2846EB}" destId="{F29C843E-6E81-B542-B21F-619756B717E1}" srcOrd="0" destOrd="0" presId="urn:microsoft.com/office/officeart/2016/7/layout/RepeatingBendingProcessNew"/>
    <dgm:cxn modelId="{D73859B1-A865-E643-813F-308C44A03CF6}" type="presOf" srcId="{8DC4B0FE-EF0D-43F8-82C6-A5E64F9BE727}" destId="{2E961EEA-E9C8-874E-9A9A-BAF99DA0583B}" srcOrd="0" destOrd="0" presId="urn:microsoft.com/office/officeart/2016/7/layout/RepeatingBendingProcessNew"/>
    <dgm:cxn modelId="{A3A17FBA-D068-4E81-81DC-C95919575B60}" srcId="{4C59E900-7AD7-4ABF-8E9D-D250F6EF0BEB}" destId="{BCCBE482-D54A-477F-8D54-98C0FC3D2726}" srcOrd="2" destOrd="0" parTransId="{30FBCAF0-64AB-404A-A469-771CE6C0BE14}" sibTransId="{9EF0AB01-AD0B-4E24-8035-96C3FECDD3AE}"/>
    <dgm:cxn modelId="{7C14B0BC-F9D2-41E3-B3EC-B3827BE8DCF6}" srcId="{4C59E900-7AD7-4ABF-8E9D-D250F6EF0BEB}" destId="{514F585D-57D9-41FA-9D20-5930A469B2C0}" srcOrd="1" destOrd="0" parTransId="{67B4E66D-C579-4E5C-AED1-7B8E05C486AF}" sibTransId="{9BFC4402-DC99-4B39-9BEC-A3001A176566}"/>
    <dgm:cxn modelId="{BB330CC1-659A-B64E-B774-5985645F5AC5}" type="presOf" srcId="{3392A143-FC0D-4CA3-B022-B32AF050DF4E}" destId="{4F18DF15-C904-8641-A6DB-728063F5C26D}" srcOrd="0" destOrd="0" presId="urn:microsoft.com/office/officeart/2016/7/layout/RepeatingBendingProcessNew"/>
    <dgm:cxn modelId="{ECAEFFD5-A25B-3445-8719-88010FC6007D}" type="presOf" srcId="{C9D73872-17FC-4D1C-9189-640030F5D5D9}" destId="{4BDBA25D-CC22-4844-A909-0505A5656A08}" srcOrd="0" destOrd="0" presId="urn:microsoft.com/office/officeart/2016/7/layout/RepeatingBendingProcessNew"/>
    <dgm:cxn modelId="{E48780DA-2668-4CE7-955B-CF5BF6F0054F}" srcId="{A8F63ABC-174B-44D0-8EF3-203B5873E430}" destId="{71556B8B-1983-413C-862A-1780BDAA2F5B}" srcOrd="1" destOrd="0" parTransId="{E73DB9EB-5351-4146-9CE9-D19109CCFBBA}" sibTransId="{675DABB5-A06C-47D6-AFC9-99F870763212}"/>
    <dgm:cxn modelId="{AB5CD0E7-6BAF-E340-87D6-8E5949516CD3}" type="presOf" srcId="{BCCBE482-D54A-477F-8D54-98C0FC3D2726}" destId="{5F734C55-0012-754A-863B-C71A8C15F861}" srcOrd="0" destOrd="3" presId="urn:microsoft.com/office/officeart/2016/7/layout/RepeatingBendingProcessNew"/>
    <dgm:cxn modelId="{D11E41F3-E32E-6B45-A5AB-3C9E36F48EB8}" type="presOf" srcId="{BB44AB33-2ACF-47DE-835F-BACC25F45D19}" destId="{3DB4C041-B17C-4C49-ADD5-BDD93A112E7A}" srcOrd="0" destOrd="0" presId="urn:microsoft.com/office/officeart/2016/7/layout/RepeatingBendingProcessNew"/>
    <dgm:cxn modelId="{457DF3F7-2345-B34D-AA07-4AA13BBF5E6A}" type="presOf" srcId="{1460B7A5-DCE8-4804-90F9-C57E90464154}" destId="{AD0F35AA-4D61-3941-89FE-DDEDBB8542B8}" srcOrd="1" destOrd="0" presId="urn:microsoft.com/office/officeart/2016/7/layout/RepeatingBendingProcessNew"/>
    <dgm:cxn modelId="{30EF55FA-00D0-4C6F-8105-860C00CD86E6}" srcId="{A8F63ABC-174B-44D0-8EF3-203B5873E430}" destId="{29BCBA72-0957-423C-9B7A-F73148F39236}" srcOrd="6" destOrd="0" parTransId="{57B25003-7A8A-4F98-AC3D-5CFF321220C6}" sibTransId="{EB552A7C-4740-4C42-A6CF-0485353A2ED9}"/>
    <dgm:cxn modelId="{848215FC-A626-E341-BE69-49FD21CBD6AA}" type="presOf" srcId="{BB44AB33-2ACF-47DE-835F-BACC25F45D19}" destId="{461089BD-28A9-0440-B0F1-3CB970DA6CE6}" srcOrd="1" destOrd="0" presId="urn:microsoft.com/office/officeart/2016/7/layout/RepeatingBendingProcessNew"/>
    <dgm:cxn modelId="{65DBA764-AFF7-D341-AFFB-758F42B453C7}" type="presParOf" srcId="{9C6CD86F-9A04-5643-97B3-62D8499DDFEB}" destId="{5F734C55-0012-754A-863B-C71A8C15F861}" srcOrd="0" destOrd="0" presId="urn:microsoft.com/office/officeart/2016/7/layout/RepeatingBendingProcessNew"/>
    <dgm:cxn modelId="{B3EE3BB1-470F-B74E-81BF-35131A91760A}" type="presParOf" srcId="{9C6CD86F-9A04-5643-97B3-62D8499DDFEB}" destId="{F8534A0B-7F4F-0347-8066-6AD913C8E30B}" srcOrd="1" destOrd="0" presId="urn:microsoft.com/office/officeart/2016/7/layout/RepeatingBendingProcessNew"/>
    <dgm:cxn modelId="{98B59780-A341-614B-9230-9E0B240A31EF}" type="presParOf" srcId="{F8534A0B-7F4F-0347-8066-6AD913C8E30B}" destId="{A2A6860C-6E6C-3E49-BE7E-EB0C44D91367}" srcOrd="0" destOrd="0" presId="urn:microsoft.com/office/officeart/2016/7/layout/RepeatingBendingProcessNew"/>
    <dgm:cxn modelId="{1755FF18-399D-B247-AB68-183981E9EC9D}" type="presParOf" srcId="{9C6CD86F-9A04-5643-97B3-62D8499DDFEB}" destId="{01A9DFD3-5EA1-1F41-A361-3868D4870EDA}" srcOrd="2" destOrd="0" presId="urn:microsoft.com/office/officeart/2016/7/layout/RepeatingBendingProcessNew"/>
    <dgm:cxn modelId="{E9B85106-78C6-C840-96AC-1DC133FA2EFE}" type="presParOf" srcId="{9C6CD86F-9A04-5643-97B3-62D8499DDFEB}" destId="{C49CCA7E-7217-1344-A298-4A5E1C7B0A45}" srcOrd="3" destOrd="0" presId="urn:microsoft.com/office/officeart/2016/7/layout/RepeatingBendingProcessNew"/>
    <dgm:cxn modelId="{F2A96504-B602-FD48-969A-83594812A533}" type="presParOf" srcId="{C49CCA7E-7217-1344-A298-4A5E1C7B0A45}" destId="{3BC4BCC5-82E7-6340-91A9-EA8ED5C7352E}" srcOrd="0" destOrd="0" presId="urn:microsoft.com/office/officeart/2016/7/layout/RepeatingBendingProcessNew"/>
    <dgm:cxn modelId="{4E23F438-F173-F24F-8720-6A932A8449DF}" type="presParOf" srcId="{9C6CD86F-9A04-5643-97B3-62D8499DDFEB}" destId="{2E961EEA-E9C8-874E-9A9A-BAF99DA0583B}" srcOrd="4" destOrd="0" presId="urn:microsoft.com/office/officeart/2016/7/layout/RepeatingBendingProcessNew"/>
    <dgm:cxn modelId="{7BD8DB67-095C-6648-A84C-63F53F55BFFD}" type="presParOf" srcId="{9C6CD86F-9A04-5643-97B3-62D8499DDFEB}" destId="{83B24466-449A-8A4B-9255-C1A267CF3F3C}" srcOrd="5" destOrd="0" presId="urn:microsoft.com/office/officeart/2016/7/layout/RepeatingBendingProcessNew"/>
    <dgm:cxn modelId="{8FBDAFF2-3FDA-104D-AD75-AE4E36963FA1}" type="presParOf" srcId="{83B24466-449A-8A4B-9255-C1A267CF3F3C}" destId="{AD0F35AA-4D61-3941-89FE-DDEDBB8542B8}" srcOrd="0" destOrd="0" presId="urn:microsoft.com/office/officeart/2016/7/layout/RepeatingBendingProcessNew"/>
    <dgm:cxn modelId="{2AB79ABC-9A37-F649-AE3C-6A46B6BF780B}" type="presParOf" srcId="{9C6CD86F-9A04-5643-97B3-62D8499DDFEB}" destId="{F29C843E-6E81-B542-B21F-619756B717E1}" srcOrd="6" destOrd="0" presId="urn:microsoft.com/office/officeart/2016/7/layout/RepeatingBendingProcessNew"/>
    <dgm:cxn modelId="{26E3B5FA-12FF-0A4A-B304-2C3C24898675}" type="presParOf" srcId="{9C6CD86F-9A04-5643-97B3-62D8499DDFEB}" destId="{3DB4C041-B17C-4C49-ADD5-BDD93A112E7A}" srcOrd="7" destOrd="0" presId="urn:microsoft.com/office/officeart/2016/7/layout/RepeatingBendingProcessNew"/>
    <dgm:cxn modelId="{B932B821-21FC-8940-BC04-FB16867395DE}" type="presParOf" srcId="{3DB4C041-B17C-4C49-ADD5-BDD93A112E7A}" destId="{461089BD-28A9-0440-B0F1-3CB970DA6CE6}" srcOrd="0" destOrd="0" presId="urn:microsoft.com/office/officeart/2016/7/layout/RepeatingBendingProcessNew"/>
    <dgm:cxn modelId="{10A7C911-6E31-8843-901E-36848F095EC1}" type="presParOf" srcId="{9C6CD86F-9A04-5643-97B3-62D8499DDFEB}" destId="{9E2CA41E-23EC-A44F-9BD9-48D840F09DB4}" srcOrd="8" destOrd="0" presId="urn:microsoft.com/office/officeart/2016/7/layout/RepeatingBendingProcessNew"/>
    <dgm:cxn modelId="{44E76104-CD22-A34C-A588-4C829D0D4F25}" type="presParOf" srcId="{9C6CD86F-9A04-5643-97B3-62D8499DDFEB}" destId="{4BDBA25D-CC22-4844-A909-0505A5656A08}" srcOrd="9" destOrd="0" presId="urn:microsoft.com/office/officeart/2016/7/layout/RepeatingBendingProcessNew"/>
    <dgm:cxn modelId="{3E9B7887-B60C-FD42-A1D4-19FAB1DE24EC}" type="presParOf" srcId="{4BDBA25D-CC22-4844-A909-0505A5656A08}" destId="{C8F2CFEC-ADE5-CF4F-A289-534FC152BE7B}" srcOrd="0" destOrd="0" presId="urn:microsoft.com/office/officeart/2016/7/layout/RepeatingBendingProcessNew"/>
    <dgm:cxn modelId="{F8F850FC-0103-2442-BAF0-351F634A96ED}" type="presParOf" srcId="{9C6CD86F-9A04-5643-97B3-62D8499DDFEB}" destId="{09F8DCD8-1519-0940-9450-7083DD521F21}" srcOrd="10" destOrd="0" presId="urn:microsoft.com/office/officeart/2016/7/layout/RepeatingBendingProcessNew"/>
    <dgm:cxn modelId="{58480EF6-6D70-634F-9D5C-53021A9BA2BD}" type="presParOf" srcId="{9C6CD86F-9A04-5643-97B3-62D8499DDFEB}" destId="{4F18DF15-C904-8641-A6DB-728063F5C26D}" srcOrd="11" destOrd="0" presId="urn:microsoft.com/office/officeart/2016/7/layout/RepeatingBendingProcessNew"/>
    <dgm:cxn modelId="{8CD846B3-2846-4045-9A48-24F46D565E47}" type="presParOf" srcId="{4F18DF15-C904-8641-A6DB-728063F5C26D}" destId="{A10267E6-CF87-0943-A112-B596E8298754}" srcOrd="0" destOrd="0" presId="urn:microsoft.com/office/officeart/2016/7/layout/RepeatingBendingProcessNew"/>
    <dgm:cxn modelId="{65DAE90F-DADE-7F41-B2ED-D9774166B499}" type="presParOf" srcId="{9C6CD86F-9A04-5643-97B3-62D8499DDFEB}" destId="{7EB1B4DE-84F2-EE42-AD88-C7FF1D1571BE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D6CC1-F476-F84D-911C-AD52EA945FCD}">
      <dsp:nvSpPr>
        <dsp:cNvPr id="0" name=""/>
        <dsp:cNvSpPr/>
      </dsp:nvSpPr>
      <dsp:spPr>
        <a:xfrm>
          <a:off x="2636356" y="1577896"/>
          <a:ext cx="2693658" cy="2655837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FIP Formulation Processes</a:t>
          </a:r>
        </a:p>
      </dsp:txBody>
      <dsp:txXfrm>
        <a:off x="3030833" y="1966834"/>
        <a:ext cx="1904704" cy="1877961"/>
      </dsp:txXfrm>
    </dsp:sp>
    <dsp:sp modelId="{D032423B-ACC6-614E-A94F-BC31F7BB0E5D}">
      <dsp:nvSpPr>
        <dsp:cNvPr id="0" name=""/>
        <dsp:cNvSpPr/>
      </dsp:nvSpPr>
      <dsp:spPr>
        <a:xfrm>
          <a:off x="2832811" y="59352"/>
          <a:ext cx="2236545" cy="1973148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Fishing Association</a:t>
          </a:r>
        </a:p>
      </dsp:txBody>
      <dsp:txXfrm>
        <a:off x="3160345" y="348313"/>
        <a:ext cx="1581477" cy="1395226"/>
      </dsp:txXfrm>
    </dsp:sp>
    <dsp:sp modelId="{DF9A7534-7A54-A745-A2CC-DBB02FCE8D45}">
      <dsp:nvSpPr>
        <dsp:cNvPr id="0" name=""/>
        <dsp:cNvSpPr/>
      </dsp:nvSpPr>
      <dsp:spPr>
        <a:xfrm>
          <a:off x="4799412" y="2879750"/>
          <a:ext cx="1651598" cy="1651598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Government</a:t>
          </a:r>
        </a:p>
      </dsp:txBody>
      <dsp:txXfrm>
        <a:off x="5041283" y="3121621"/>
        <a:ext cx="1167856" cy="1167856"/>
      </dsp:txXfrm>
    </dsp:sp>
    <dsp:sp modelId="{EF0CB0F0-3D61-D54F-B531-8EFF6978CB6D}">
      <dsp:nvSpPr>
        <dsp:cNvPr id="0" name=""/>
        <dsp:cNvSpPr/>
      </dsp:nvSpPr>
      <dsp:spPr>
        <a:xfrm>
          <a:off x="60901" y="2143481"/>
          <a:ext cx="3019254" cy="3254013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International Actors</a:t>
          </a:r>
        </a:p>
      </dsp:txBody>
      <dsp:txXfrm>
        <a:off x="503061" y="2620020"/>
        <a:ext cx="2134934" cy="2300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34A0B-7F4F-0347-8066-6AD913C8E30B}">
      <dsp:nvSpPr>
        <dsp:cNvPr id="0" name=""/>
        <dsp:cNvSpPr/>
      </dsp:nvSpPr>
      <dsp:spPr>
        <a:xfrm>
          <a:off x="2448796" y="1624280"/>
          <a:ext cx="5325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2511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0974" y="1667185"/>
        <a:ext cx="28155" cy="5631"/>
      </dsp:txXfrm>
    </dsp:sp>
    <dsp:sp modelId="{5F734C55-0012-754A-863B-C71A8C15F861}">
      <dsp:nvSpPr>
        <dsp:cNvPr id="0" name=""/>
        <dsp:cNvSpPr/>
      </dsp:nvSpPr>
      <dsp:spPr>
        <a:xfrm>
          <a:off x="2285" y="779677"/>
          <a:ext cx="2448311" cy="17806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969" tIns="125929" rIns="119969" bIns="125929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1" kern="1200"/>
            <a:t>Analysis</a:t>
          </a:r>
          <a:endParaRPr lang="en-US" sz="17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kern="1200"/>
            <a:t>Multiple Actors Involvement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kern="1200" dirty="0"/>
            <a:t>Financial Engagement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kern="1200" dirty="0"/>
            <a:t>Institutional Collaborations and Interactions</a:t>
          </a:r>
          <a:endParaRPr lang="en-US" sz="1300" kern="1200" dirty="0"/>
        </a:p>
      </dsp:txBody>
      <dsp:txXfrm>
        <a:off x="2285" y="779677"/>
        <a:ext cx="2448311" cy="1780646"/>
      </dsp:txXfrm>
    </dsp:sp>
    <dsp:sp modelId="{C49CCA7E-7217-1344-A298-4A5E1C7B0A45}">
      <dsp:nvSpPr>
        <dsp:cNvPr id="0" name=""/>
        <dsp:cNvSpPr/>
      </dsp:nvSpPr>
      <dsp:spPr>
        <a:xfrm>
          <a:off x="5460219" y="1624280"/>
          <a:ext cx="5325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2511" y="45720"/>
              </a:lnTo>
            </a:path>
          </a:pathLst>
        </a:custGeom>
        <a:noFill/>
        <a:ln w="635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12397" y="1667185"/>
        <a:ext cx="28155" cy="5631"/>
      </dsp:txXfrm>
    </dsp:sp>
    <dsp:sp modelId="{01A9DFD3-5EA1-1F41-A361-3868D4870EDA}">
      <dsp:nvSpPr>
        <dsp:cNvPr id="0" name=""/>
        <dsp:cNvSpPr/>
      </dsp:nvSpPr>
      <dsp:spPr>
        <a:xfrm>
          <a:off x="3013708" y="935507"/>
          <a:ext cx="2448311" cy="1468986"/>
        </a:xfrm>
        <a:prstGeom prst="rect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969" tIns="125929" rIns="119969" bIns="12592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1" kern="1200">
              <a:solidFill>
                <a:schemeClr val="accent1"/>
              </a:solidFill>
            </a:rPr>
            <a:t>Key Findings</a:t>
          </a:r>
          <a:endParaRPr lang="en-US" sz="1700" kern="1200">
            <a:solidFill>
              <a:schemeClr val="accent1"/>
            </a:solidFill>
          </a:endParaRPr>
        </a:p>
      </dsp:txBody>
      <dsp:txXfrm>
        <a:off x="3013708" y="935507"/>
        <a:ext cx="2448311" cy="1468986"/>
      </dsp:txXfrm>
    </dsp:sp>
    <dsp:sp modelId="{83B24466-449A-8A4B-9255-C1A267CF3F3C}">
      <dsp:nvSpPr>
        <dsp:cNvPr id="0" name=""/>
        <dsp:cNvSpPr/>
      </dsp:nvSpPr>
      <dsp:spPr>
        <a:xfrm>
          <a:off x="8471641" y="1624280"/>
          <a:ext cx="5325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2511" y="45720"/>
              </a:lnTo>
            </a:path>
          </a:pathLst>
        </a:custGeom>
        <a:noFill/>
        <a:ln w="635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723819" y="1667185"/>
        <a:ext cx="28155" cy="5631"/>
      </dsp:txXfrm>
    </dsp:sp>
    <dsp:sp modelId="{2E961EEA-E9C8-874E-9A9A-BAF99DA0583B}">
      <dsp:nvSpPr>
        <dsp:cNvPr id="0" name=""/>
        <dsp:cNvSpPr/>
      </dsp:nvSpPr>
      <dsp:spPr>
        <a:xfrm>
          <a:off x="6025130" y="935507"/>
          <a:ext cx="2448311" cy="1468986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969" tIns="125929" rIns="119969" bIns="12592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International actors playing a major role in African FIPs</a:t>
          </a:r>
          <a:endParaRPr lang="en-US" sz="1700" kern="1200"/>
        </a:p>
      </dsp:txBody>
      <dsp:txXfrm>
        <a:off x="6025130" y="935507"/>
        <a:ext cx="2448311" cy="1468986"/>
      </dsp:txXfrm>
    </dsp:sp>
    <dsp:sp modelId="{3DB4C041-B17C-4C49-ADD5-BDD93A112E7A}">
      <dsp:nvSpPr>
        <dsp:cNvPr id="0" name=""/>
        <dsp:cNvSpPr/>
      </dsp:nvSpPr>
      <dsp:spPr>
        <a:xfrm>
          <a:off x="1226441" y="2402694"/>
          <a:ext cx="9034267" cy="688341"/>
        </a:xfrm>
        <a:custGeom>
          <a:avLst/>
          <a:gdLst/>
          <a:ahLst/>
          <a:cxnLst/>
          <a:rect l="0" t="0" r="0" b="0"/>
          <a:pathLst>
            <a:path>
              <a:moveTo>
                <a:pt x="9034267" y="0"/>
              </a:moveTo>
              <a:lnTo>
                <a:pt x="9034267" y="361270"/>
              </a:lnTo>
              <a:lnTo>
                <a:pt x="0" y="361270"/>
              </a:lnTo>
              <a:lnTo>
                <a:pt x="0" y="688341"/>
              </a:lnTo>
            </a:path>
          </a:pathLst>
        </a:custGeom>
        <a:noFill/>
        <a:ln w="635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17004" y="2744049"/>
        <a:ext cx="453141" cy="5631"/>
      </dsp:txXfrm>
    </dsp:sp>
    <dsp:sp modelId="{F29C843E-6E81-B542-B21F-619756B717E1}">
      <dsp:nvSpPr>
        <dsp:cNvPr id="0" name=""/>
        <dsp:cNvSpPr/>
      </dsp:nvSpPr>
      <dsp:spPr>
        <a:xfrm>
          <a:off x="9036553" y="935507"/>
          <a:ext cx="2448311" cy="1468986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969" tIns="125929" rIns="119969" bIns="12592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Governments seemingly weak and lack enthusiasm  in the FIP processes and Activities</a:t>
          </a:r>
          <a:endParaRPr lang="en-US" sz="1700" kern="1200"/>
        </a:p>
      </dsp:txBody>
      <dsp:txXfrm>
        <a:off x="9036553" y="935507"/>
        <a:ext cx="2448311" cy="1468986"/>
      </dsp:txXfrm>
    </dsp:sp>
    <dsp:sp modelId="{4BDBA25D-CC22-4844-A909-0505A5656A08}">
      <dsp:nvSpPr>
        <dsp:cNvPr id="0" name=""/>
        <dsp:cNvSpPr/>
      </dsp:nvSpPr>
      <dsp:spPr>
        <a:xfrm>
          <a:off x="2448796" y="3812209"/>
          <a:ext cx="5325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2511" y="45720"/>
              </a:lnTo>
            </a:path>
          </a:pathLst>
        </a:custGeom>
        <a:noFill/>
        <a:ln w="635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0974" y="3855113"/>
        <a:ext cx="28155" cy="5631"/>
      </dsp:txXfrm>
    </dsp:sp>
    <dsp:sp modelId="{9E2CA41E-23EC-A44F-9BD9-48D840F09DB4}">
      <dsp:nvSpPr>
        <dsp:cNvPr id="0" name=""/>
        <dsp:cNvSpPr/>
      </dsp:nvSpPr>
      <dsp:spPr>
        <a:xfrm>
          <a:off x="2285" y="3123435"/>
          <a:ext cx="2448311" cy="1468986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969" tIns="125929" rIns="119969" bIns="12592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Local Fishing organizations and leaders are active but depends on international actors</a:t>
          </a:r>
          <a:endParaRPr lang="en-US" sz="1700" kern="1200"/>
        </a:p>
      </dsp:txBody>
      <dsp:txXfrm>
        <a:off x="2285" y="3123435"/>
        <a:ext cx="2448311" cy="1468986"/>
      </dsp:txXfrm>
    </dsp:sp>
    <dsp:sp modelId="{4F18DF15-C904-8641-A6DB-728063F5C26D}">
      <dsp:nvSpPr>
        <dsp:cNvPr id="0" name=""/>
        <dsp:cNvSpPr/>
      </dsp:nvSpPr>
      <dsp:spPr>
        <a:xfrm>
          <a:off x="5460219" y="3812209"/>
          <a:ext cx="5325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2511" y="45720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12397" y="3855113"/>
        <a:ext cx="28155" cy="5631"/>
      </dsp:txXfrm>
    </dsp:sp>
    <dsp:sp modelId="{09F8DCD8-1519-0940-9450-7083DD521F21}">
      <dsp:nvSpPr>
        <dsp:cNvPr id="0" name=""/>
        <dsp:cNvSpPr/>
      </dsp:nvSpPr>
      <dsp:spPr>
        <a:xfrm>
          <a:off x="3013708" y="3123435"/>
          <a:ext cx="2448311" cy="1468986"/>
        </a:xfrm>
        <a:prstGeom prst="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969" tIns="125929" rIns="119969" bIns="12592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More of an international top down financing</a:t>
          </a:r>
          <a:endParaRPr lang="en-US" sz="1700" kern="1200"/>
        </a:p>
      </dsp:txBody>
      <dsp:txXfrm>
        <a:off x="3013708" y="3123435"/>
        <a:ext cx="2448311" cy="1468986"/>
      </dsp:txXfrm>
    </dsp:sp>
    <dsp:sp modelId="{7EB1B4DE-84F2-EE42-AD88-C7FF1D1571BE}">
      <dsp:nvSpPr>
        <dsp:cNvPr id="0" name=""/>
        <dsp:cNvSpPr/>
      </dsp:nvSpPr>
      <dsp:spPr>
        <a:xfrm>
          <a:off x="6025130" y="3123435"/>
          <a:ext cx="2448311" cy="146898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969" tIns="125929" rIns="119969" bIns="12592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Lack of adequate local capacity and capabilities</a:t>
          </a:r>
          <a:endParaRPr lang="en-US" sz="1700" kern="1200"/>
        </a:p>
      </dsp:txBody>
      <dsp:txXfrm>
        <a:off x="6025130" y="3123435"/>
        <a:ext cx="2448311" cy="1468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D19A6-3A9D-4B0C-9771-2947F67F1F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1C6209-27C3-470B-B53B-F3A620D8A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84F8C-9BAA-4B9E-B90B-E428D0F90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ACEC-17CE-4BDD-85C1-434E7B40A75D}" type="datetimeFigureOut">
              <a:rPr lang="en-CA" smtClean="0"/>
              <a:t>2018-11-12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F3502-B6D9-436D-9F6C-C447549E8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A1681-C84F-4B82-B769-490CAFD78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EABA-D24A-4A4B-B0A2-7EFA867158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121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7C170-FD01-4243-808F-9686D70D5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2F63A1-BD5D-4896-B43A-B7B718E2F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4AD98-2C1E-4462-BD15-135DE5923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ACEC-17CE-4BDD-85C1-434E7B40A75D}" type="datetimeFigureOut">
              <a:rPr lang="en-CA" smtClean="0"/>
              <a:t>2018-11-12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A4528-1739-4178-9540-194F6F552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F2FB2-FBE7-409C-BECB-480F85438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EABA-D24A-4A4B-B0A2-7EFA867158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3503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4C346E-347D-4482-BEAF-B160EF5DE8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3D7159-139B-43BD-9010-F6F5A9B94A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8B084-3F3A-4848-9180-EF6813460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ACEC-17CE-4BDD-85C1-434E7B40A75D}" type="datetimeFigureOut">
              <a:rPr lang="en-CA" smtClean="0"/>
              <a:t>2018-11-12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019F0-A5CA-4930-8255-2DA755468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44E02-45D4-4BFE-8446-9172682A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EABA-D24A-4A4B-B0A2-7EFA867158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9691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4DAA6-3F5A-47F3-B713-02CEA777B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D8D12-01C5-4301-8971-6CBA0DAAB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A4E1A-6D56-445D-9BB1-78E5E6D9B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ACEC-17CE-4BDD-85C1-434E7B40A75D}" type="datetimeFigureOut">
              <a:rPr lang="en-CA" smtClean="0"/>
              <a:t>2018-11-12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6C11F-4895-478D-BB6B-BA875EF8C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DF463-8DCF-42BA-A513-BEB673783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EABA-D24A-4A4B-B0A2-7EFA867158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248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D1A6B-1DF8-4525-9CE1-D58F769F6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A09BE-2A97-4FAB-9BF6-2D852F9B0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EBA36-4C6B-4711-A669-A9ECF5A30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ACEC-17CE-4BDD-85C1-434E7B40A75D}" type="datetimeFigureOut">
              <a:rPr lang="en-CA" smtClean="0"/>
              <a:t>2018-11-12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82016-5988-40F1-9453-56E7784FD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858F2-278E-44FB-B5B4-3C6B886F2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EABA-D24A-4A4B-B0A2-7EFA867158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777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14CFA-C497-4226-AF2D-3590878D8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6EB37-A903-498A-8B26-5BC5C6D9F3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E3CBCC-26BC-4D12-B3E3-77166DC5F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2EEA9-AEB8-4B46-B7AE-8BEDC3D9E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ACEC-17CE-4BDD-85C1-434E7B40A75D}" type="datetimeFigureOut">
              <a:rPr lang="en-CA" smtClean="0"/>
              <a:t>2018-11-12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34F76C-6862-47F9-BF11-09FCC36E0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08A23-244F-4BFC-98DE-29BFF1A5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EABA-D24A-4A4B-B0A2-7EFA867158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351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2FF88-2851-43AE-AEC5-591A8E27C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6E2CC-ED59-4C2F-9ED5-CB669DA2B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200F4-4BA4-45FB-8949-7EE65E714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984164-38AF-45F3-8D44-7B8B0591C3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5ECACD-6871-4D89-A506-FDDF596B9E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844AE9-19E9-4991-AE72-8E1FEDAC4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ACEC-17CE-4BDD-85C1-434E7B40A75D}" type="datetimeFigureOut">
              <a:rPr lang="en-CA" smtClean="0"/>
              <a:t>2018-11-12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C7BD6A-E70E-46C4-955E-C24DE40D9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E34027-46DA-4FE0-8912-9C1E485E9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EABA-D24A-4A4B-B0A2-7EFA867158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633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A8100-9A8B-4AB9-BA48-B985F3E0D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EFD743-F98C-476B-BB69-96404A99A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ACEC-17CE-4BDD-85C1-434E7B40A75D}" type="datetimeFigureOut">
              <a:rPr lang="en-CA" smtClean="0"/>
              <a:t>2018-11-12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C3EB9F-08D1-407A-9EFC-4E82D2F9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244A4D-C483-4AD3-B622-D6BD66459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EABA-D24A-4A4B-B0A2-7EFA867158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416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B17CDA-8BF4-493B-81AE-3149ED80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ACEC-17CE-4BDD-85C1-434E7B40A75D}" type="datetimeFigureOut">
              <a:rPr lang="en-CA" smtClean="0"/>
              <a:t>2018-11-12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BCCEF8-3343-4653-B774-7DBA2E10A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F748E-92CD-4EC1-957D-15B33DB42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EABA-D24A-4A4B-B0A2-7EFA867158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04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F4305-CEAB-464B-B47A-2E32476B8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B2B8D-43D2-45B9-926C-29E16C6F3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804C3-F0E6-4883-B43E-31211D2C3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FF2713-00A9-47B1-94C5-578E0A33F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ACEC-17CE-4BDD-85C1-434E7B40A75D}" type="datetimeFigureOut">
              <a:rPr lang="en-CA" smtClean="0"/>
              <a:t>2018-11-12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55415-A918-4BEA-BC19-C2E6C99F0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F9185-837E-4761-BDFC-B2CB6BA5C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EABA-D24A-4A4B-B0A2-7EFA867158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756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2E243-CC79-4B8D-B5DC-8E4DED827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17AAE7-4445-48A5-B46D-1259E4618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58EB17-3803-489E-B149-10A06E6CC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09353-D959-43D1-9FCE-2BCDE8588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ACEC-17CE-4BDD-85C1-434E7B40A75D}" type="datetimeFigureOut">
              <a:rPr lang="en-CA" smtClean="0"/>
              <a:t>2018-11-12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20F85-3E35-46F2-A7E2-506A22657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FDC98-5704-4EA6-9BAE-D9EF2417F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EABA-D24A-4A4B-B0A2-7EFA867158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432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32F153-80A2-4740-9C4C-E10E3E4B9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DDAB2-FA7A-46D2-A792-CD7AC46C5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410CC-1CE6-4F44-8C2F-0601A3D92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CACEC-17CE-4BDD-85C1-434E7B40A75D}" type="datetimeFigureOut">
              <a:rPr lang="en-CA" smtClean="0"/>
              <a:t>2018-11-12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40D52-6C8F-42FC-BF20-8C33384F5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555C8-F7B3-46BB-866E-88EFB61E0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0EABA-D24A-4A4B-B0A2-7EFA867158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713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1AF58-5C33-4E2E-9D27-08F3CA99C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528" y="193964"/>
            <a:ext cx="11859490" cy="2064327"/>
          </a:xfrm>
        </p:spPr>
        <p:txBody>
          <a:bodyPr>
            <a:normAutofit/>
          </a:bodyPr>
          <a:lstStyle/>
          <a:p>
            <a:r>
              <a:rPr lang="en-CA" sz="3200" b="1" dirty="0">
                <a:latin typeface="Arial" panose="020B0604020202020204" pitchFamily="34" charset="0"/>
                <a:cs typeface="Arial" panose="020B0604020202020204" pitchFamily="34" charset="0"/>
              </a:rPr>
              <a:t>Examining New Environmental Governance Initiatives for Developing Country Small-Scale Fisheries: Fishery Improvement Projects in the African Context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2576B3-3B9B-4659-AF32-4443E3F5A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577" y="2632364"/>
            <a:ext cx="11002780" cy="2625436"/>
          </a:xfrm>
        </p:spPr>
        <p:txBody>
          <a:bodyPr>
            <a:normAutofit lnSpcReduction="10000"/>
          </a:bodyPr>
          <a:lstStyle/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</a:p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Richard Nyiawung &amp; Dr. Paul Foley (PhD)</a:t>
            </a:r>
          </a:p>
          <a:p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CA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 World Small-Scale Fisheries Conferences, Chiang Mai Thailand, 22 -26, October,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004A1F-8C8D-421A-884C-7F49F4D4D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7800"/>
            <a:ext cx="4167266" cy="1595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4573FB-2551-4881-8576-783FA2457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226" y="5290457"/>
            <a:ext cx="2801004" cy="15675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414D60-A702-438C-9D89-8D18FA8C8B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21" y="5257800"/>
            <a:ext cx="4546796" cy="154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74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9CD88-7C9D-412B-B9A4-C1F2497A3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6690"/>
          </a:xfrm>
        </p:spPr>
        <p:txBody>
          <a:bodyPr>
            <a:normAutofit/>
          </a:bodyPr>
          <a:lstStyle/>
          <a:p>
            <a:pPr algn="ctr"/>
            <a:r>
              <a:rPr lang="en-CA" sz="3200" b="1" dirty="0">
                <a:latin typeface="Arial" panose="020B0604020202020204" pitchFamily="34" charset="0"/>
                <a:cs typeface="Arial" panose="020B0604020202020204" pitchFamily="34" charset="0"/>
              </a:rPr>
              <a:t>Conclusion and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B55AD-DB7F-46B1-870F-7AE7E4A92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637310"/>
            <a:ext cx="11887200" cy="622069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marL="758825" indent="-227013">
              <a:buFont typeface="Wingdings" pitchFamily="2" charset="2"/>
              <a:buChar char="§"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8825" indent="-227013">
              <a:buFont typeface="Wingdings" pitchFamily="2" charset="2"/>
              <a:buChar char="§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Changes in governance and management of fisheries resources from multiple actors</a:t>
            </a:r>
          </a:p>
          <a:p>
            <a:pPr marL="758825" indent="-227013">
              <a:buFont typeface="Wingdings" pitchFamily="2" charset="2"/>
              <a:buChar char="§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Dependence on external funding for FIP activities</a:t>
            </a:r>
          </a:p>
          <a:p>
            <a:pPr marL="758825" indent="-227013">
              <a:buFont typeface="Wingdings" pitchFamily="2" charset="2"/>
              <a:buChar char="§"/>
            </a:pP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Technicality of FIP processes to facilitate fishers' comprehension</a:t>
            </a:r>
          </a:p>
          <a:p>
            <a:pPr marL="758825" indent="-227013">
              <a:buFont typeface="Wingdings" pitchFamily="2" charset="2"/>
              <a:buChar char="§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Poor government capacities and infrastructures</a:t>
            </a:r>
          </a:p>
          <a:p>
            <a:pPr marL="531812" indent="0">
              <a:buNone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7350" indent="-342900">
              <a:buFont typeface="Wingdings" pitchFamily="2" charset="2"/>
              <a:buChar char="v"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Recommendation</a:t>
            </a:r>
          </a:p>
          <a:p>
            <a:pPr marL="622300" indent="-622300">
              <a:buFont typeface="Wingdings" pitchFamily="2" charset="2"/>
              <a:buChar char="§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Improvements in capacities and capabilities</a:t>
            </a:r>
          </a:p>
          <a:p>
            <a:pPr marL="622300" indent="-622300">
              <a:buFont typeface="Wingdings" pitchFamily="2" charset="2"/>
              <a:buChar char="§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Governments need to step up and be more engaged</a:t>
            </a:r>
          </a:p>
          <a:p>
            <a:pPr marL="622300" indent="-622300">
              <a:buFont typeface="Wingdings" pitchFamily="2" charset="2"/>
              <a:buChar char="§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Encouraged domestic consumption rather than international –Food security</a:t>
            </a:r>
          </a:p>
          <a:p>
            <a:pPr marL="622300" indent="-622300">
              <a:buFont typeface="Wingdings" pitchFamily="2" charset="2"/>
              <a:buChar char="§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More engagement in activities that equals promotes sustainable livelihood of the communities</a:t>
            </a:r>
          </a:p>
          <a:p>
            <a:pPr marL="622300" indent="-622300">
              <a:buFont typeface="Wingdings" pitchFamily="2" charset="2"/>
              <a:buChar char="§"/>
            </a:pP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More research on FIPs needed in the African region</a:t>
            </a:r>
          </a:p>
          <a:p>
            <a:pPr marL="501650" indent="-457200">
              <a:buFont typeface="Wingdings" pitchFamily="2" charset="2"/>
              <a:buChar char="§"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47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3F092-FD5D-474F-A9AF-0DED94614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Thank You for your attention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96781-0757-6B4A-9692-2891C3BFB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  <a:p>
            <a:pPr marL="0" indent="0" algn="ctr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Dr.  Paul Foley (Supervisor)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Rural Policy Learning Commons (RPLC), Canada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Organizers of the Conference</a:t>
            </a:r>
          </a:p>
          <a:p>
            <a:pPr marL="0" indent="0" algn="just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BE7AD7-2040-3444-8FDE-758B315FC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6280"/>
            <a:ext cx="6077507" cy="2327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7C9648-0CDE-EE43-8FF8-72FF05208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0" y="4710188"/>
            <a:ext cx="3779520" cy="211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4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95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CE041-C304-4C61-AA78-864548261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CA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32DB9C-0ABA-8F4B-AAEA-B82E7F5876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37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CBE78-456C-4572-AC61-167C2A4EC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CA" sz="1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FIPs</a:t>
            </a:r>
          </a:p>
          <a:p>
            <a:pPr marL="720725">
              <a:buFont typeface="Wingdings" panose="05000000000000000000" pitchFamily="2" charset="2"/>
              <a:buChar char="§"/>
              <a:tabLst>
                <a:tab pos="720725" algn="l"/>
              </a:tabLst>
            </a:pPr>
            <a:r>
              <a:rPr lang="en-CA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FIPs in the African Context</a:t>
            </a:r>
          </a:p>
          <a:p>
            <a:pPr marL="720725">
              <a:buFont typeface="Wingdings" panose="05000000000000000000" pitchFamily="2" charset="2"/>
              <a:buChar char="§"/>
              <a:tabLst>
                <a:tab pos="720725" algn="l"/>
              </a:tabLst>
            </a:pPr>
            <a:r>
              <a:rPr lang="en-CA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Gambian Sole fishery FIP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1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Area and Methods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1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en-CA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Transnational Governance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1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  <a:p>
            <a:pPr marL="803275">
              <a:buFont typeface="Wingdings" panose="05000000000000000000" pitchFamily="2" charset="2"/>
              <a:buChar char="§"/>
            </a:pPr>
            <a:r>
              <a:rPr lang="en-CA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Actors’ Involvement</a:t>
            </a:r>
          </a:p>
          <a:p>
            <a:pPr marL="803275">
              <a:buFont typeface="Wingdings" panose="05000000000000000000" pitchFamily="2" charset="2"/>
              <a:buChar char="§"/>
            </a:pPr>
            <a:r>
              <a:rPr lang="en-CA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Interactions and Collaboration</a:t>
            </a:r>
          </a:p>
          <a:p>
            <a:pPr marL="803275">
              <a:buFont typeface="Wingdings" panose="05000000000000000000" pitchFamily="2" charset="2"/>
              <a:buChar char="§"/>
            </a:pPr>
            <a:r>
              <a:rPr lang="en-CA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formulation and Challenges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1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Findings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1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1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29991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13AF4-A754-4FC6-8B1D-3958C3B2F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40220"/>
          </a:xfrm>
        </p:spPr>
        <p:txBody>
          <a:bodyPr>
            <a:normAutofit/>
          </a:bodyPr>
          <a:lstStyle/>
          <a:p>
            <a:pPr algn="ctr"/>
            <a:r>
              <a:rPr lang="en-CA" sz="3200" b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C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C460A-F419-4BF3-A019-BBFC9BC24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623454"/>
            <a:ext cx="11734800" cy="623454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Global Fisheries and Seafood</a:t>
            </a:r>
          </a:p>
          <a:p>
            <a:pPr marL="720725">
              <a:buFont typeface="Wingdings" panose="05000000000000000000" pitchFamily="2" charset="2"/>
              <a:buChar char="§"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>
              <a:buFont typeface="Wingdings" panose="05000000000000000000" pitchFamily="2" charset="2"/>
              <a:buChar char="§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Sustainability Challenges</a:t>
            </a:r>
          </a:p>
          <a:p>
            <a:pPr marL="720725">
              <a:buFont typeface="Wingdings" panose="05000000000000000000" pitchFamily="2" charset="2"/>
              <a:buChar char="§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Declining stocks</a:t>
            </a:r>
          </a:p>
          <a:p>
            <a:pPr marL="720725">
              <a:buFont typeface="Wingdings" panose="05000000000000000000" pitchFamily="2" charset="2"/>
              <a:buChar char="§"/>
            </a:pP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The Marine Stewardship Council (Eco-label)</a:t>
            </a:r>
          </a:p>
          <a:p>
            <a:pPr marL="720725">
              <a:buFont typeface="Wingdings" panose="05000000000000000000" pitchFamily="2" charset="2"/>
              <a:buChar char="§"/>
            </a:pP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Fishery Improvement Projects (FIPs)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Introduced late 2010s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Stakeholders involvement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Promotes sustainability and possibly ecolabelling</a:t>
            </a:r>
          </a:p>
          <a:p>
            <a:pPr>
              <a:buFont typeface="Wingdings" panose="05000000000000000000" pitchFamily="2" charset="2"/>
              <a:buChar char="§"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72E654-06DC-0643-97B8-3C89AE5BD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120" y="2811780"/>
            <a:ext cx="4375024" cy="255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3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31BA8C-36EA-1245-A61F-2E28199FE9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561" y="1"/>
            <a:ext cx="8244840" cy="64350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 Diagonal Corner Rectangle 2">
            <a:extLst>
              <a:ext uri="{FF2B5EF4-FFF2-40B4-BE49-F238E27FC236}">
                <a16:creationId xmlns:a16="http://schemas.microsoft.com/office/drawing/2014/main" id="{F619D4CE-0D18-3940-8CA4-3D4B9B8DEF33}"/>
              </a:ext>
            </a:extLst>
          </p:cNvPr>
          <p:cNvSpPr/>
          <p:nvPr/>
        </p:nvSpPr>
        <p:spPr>
          <a:xfrm>
            <a:off x="1234440" y="6526530"/>
            <a:ext cx="8983980" cy="331470"/>
          </a:xfrm>
          <a:prstGeom prst="round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Source: Retrieved from the Coastal Resources Center of the University of Rhode Island (2014)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29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1A7C35-3F53-4D17-9B56-57A82DDF8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Africa’s FIP Distribution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447F31B-09A8-4029-8949-B53DDF66096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080" y="0"/>
            <a:ext cx="5893400" cy="6500729"/>
          </a:xfrm>
          <a:prstGeom prst="rect">
            <a:avLst/>
          </a:prstGeom>
          <a:noFill/>
        </p:spPr>
      </p:pic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3DC223F5-BAD0-A244-9783-B062643B8704}"/>
              </a:ext>
            </a:extLst>
          </p:cNvPr>
          <p:cNvSpPr/>
          <p:nvPr/>
        </p:nvSpPr>
        <p:spPr>
          <a:xfrm>
            <a:off x="5783580" y="6500729"/>
            <a:ext cx="5634990" cy="357271"/>
          </a:xfrm>
          <a:prstGeom prst="round1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Fisheryprogress.org</a:t>
            </a:r>
            <a:r>
              <a:rPr lang="en-US" dirty="0">
                <a:solidFill>
                  <a:schemeClr val="tx1"/>
                </a:solidFill>
              </a:rPr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191778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54A7D-1731-46A8-926D-6146CED4D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8" y="129598"/>
            <a:ext cx="11637818" cy="798657"/>
          </a:xfrm>
        </p:spPr>
        <p:txBody>
          <a:bodyPr>
            <a:normAutofit/>
          </a:bodyPr>
          <a:lstStyle/>
          <a:p>
            <a:pPr algn="ctr"/>
            <a:r>
              <a:rPr lang="en-CA" sz="3200" b="1" dirty="0">
                <a:latin typeface="Arial" panose="020B0604020202020204" pitchFamily="34" charset="0"/>
                <a:cs typeface="Arial" panose="020B0604020202020204" pitchFamily="34" charset="0"/>
              </a:rPr>
              <a:t>Research Area &amp; Methods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6174FE-E4B1-4948-9DD4-87C497206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9491" y="748144"/>
            <a:ext cx="11540835" cy="598025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Research Area</a:t>
            </a:r>
          </a:p>
          <a:p>
            <a:pPr>
              <a:buFont typeface="Wingdings" panose="05000000000000000000" pitchFamily="2" charset="2"/>
              <a:buChar char="§"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The Gambian Sole Fishery</a:t>
            </a:r>
          </a:p>
          <a:p>
            <a:pPr>
              <a:buFont typeface="Wingdings" panose="05000000000000000000" pitchFamily="2" charset="2"/>
              <a:buChar char="§"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Broader African FIPs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Madagascar Octopus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Tanzania Octopus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Mozambique Deep water</a:t>
            </a:r>
          </a:p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prawn</a:t>
            </a:r>
          </a:p>
          <a:p>
            <a:pPr>
              <a:buFont typeface="Wingdings" panose="05000000000000000000" pitchFamily="2" charset="2"/>
              <a:buChar char="§"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E5CC7B00-2A2E-4E7D-B169-A1DC34601D7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023" y="748144"/>
            <a:ext cx="6697286" cy="4919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635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06D52-0618-4FD6-97DB-E6394045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>
            <a:normAutofit/>
          </a:bodyPr>
          <a:lstStyle/>
          <a:p>
            <a:pPr algn="ctr"/>
            <a:r>
              <a:rPr lang="en-CA" sz="3200" b="1" dirty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3F643-054A-4203-A8D0-8A47112C2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0873"/>
            <a:ext cx="5181600" cy="473609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Data Collection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Selection of key informants from African Union, NGOs, Governments, Consultants, and fishery associations from </a:t>
            </a: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Grey literature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Snow Ball sampling/Skype Interviewing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16 key informant interviewed</a:t>
            </a:r>
          </a:p>
          <a:p>
            <a:pPr marL="720725" algn="just">
              <a:buFont typeface="Wingdings" panose="05000000000000000000" pitchFamily="2" charset="2"/>
              <a:buChar char="ü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7 from the broader African context</a:t>
            </a:r>
          </a:p>
          <a:p>
            <a:pPr marL="720725" algn="just">
              <a:buFont typeface="Wingdings" panose="05000000000000000000" pitchFamily="2" charset="2"/>
              <a:buChar char="ü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9 from the Gambian Sole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Secondary literature review from scholarly sources</a:t>
            </a:r>
          </a:p>
          <a:p>
            <a:pPr>
              <a:buFont typeface="Wingdings" panose="05000000000000000000" pitchFamily="2" charset="2"/>
              <a:buChar char="§"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C7170-D024-430A-9167-14248CD14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440873"/>
            <a:ext cx="4953000" cy="473609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Data Analysis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Categorization of the data into themes in </a:t>
            </a:r>
            <a:r>
              <a:rPr lang="en-CA" sz="2000" dirty="0" err="1">
                <a:latin typeface="Arial" panose="020B0604020202020204" pitchFamily="34" charset="0"/>
                <a:cs typeface="Arial" panose="020B0604020202020204" pitchFamily="34" charset="0"/>
              </a:rPr>
              <a:t>Nvivo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11 pro</a:t>
            </a:r>
          </a:p>
          <a:p>
            <a:pPr>
              <a:buFont typeface="Wingdings" panose="05000000000000000000" pitchFamily="2" charset="2"/>
              <a:buChar char="§"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Analysis of Key themes using the political economy theory approached</a:t>
            </a:r>
          </a:p>
        </p:txBody>
      </p:sp>
    </p:spTree>
    <p:extLst>
      <p:ext uri="{BB962C8B-B14F-4D97-AF65-F5344CB8AC3E}">
        <p14:creationId xmlns:p14="http://schemas.microsoft.com/office/powerpoint/2010/main" val="3304497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E12CB-3B04-4F36-B16F-C87ED5670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255"/>
            <a:ext cx="10515600" cy="900545"/>
          </a:xfrm>
        </p:spPr>
        <p:txBody>
          <a:bodyPr>
            <a:normAutofit/>
          </a:bodyPr>
          <a:lstStyle/>
          <a:p>
            <a:pPr algn="ctr"/>
            <a:r>
              <a:rPr lang="en-CA" sz="3200" b="1" dirty="0">
                <a:latin typeface="Arial" panose="020B0604020202020204" pitchFamily="34" charset="0"/>
                <a:cs typeface="Arial" panose="020B0604020202020204" pitchFamily="34" charset="0"/>
              </a:rPr>
              <a:t>Theoretical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EBD47-999F-464F-B856-0600698D4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91" y="831274"/>
            <a:ext cx="11970327" cy="602672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Transnational Governance Trends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Transnationality of African FIPs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Power Differences in African FIPs</a:t>
            </a:r>
          </a:p>
          <a:p>
            <a:pPr marL="0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7AA37E0-A2E8-CE43-A244-3BCA79F4E1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3826547"/>
              </p:ext>
            </p:extLst>
          </p:nvPr>
        </p:nvGraphicFramePr>
        <p:xfrm>
          <a:off x="4539342" y="1360714"/>
          <a:ext cx="7282543" cy="5377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9883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EAD74-5D83-492C-8530-957BA83CC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A" b="1">
                <a:latin typeface="Arial" panose="020B0604020202020204" pitchFamily="34" charset="0"/>
                <a:cs typeface="Arial" panose="020B0604020202020204" pitchFamily="34" charset="0"/>
              </a:rPr>
              <a:t>Analysis and Key Findings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E6B9D7-A2F1-4829-957D-55ECDA8880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825134"/>
              </p:ext>
            </p:extLst>
          </p:nvPr>
        </p:nvGraphicFramePr>
        <p:xfrm>
          <a:off x="594360" y="1394460"/>
          <a:ext cx="11487150" cy="537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9549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6404</TotalTime>
  <Words>427</Words>
  <Application>Microsoft Macintosh PowerPoint</Application>
  <PresentationFormat>Widescreen</PresentationFormat>
  <Paragraphs>97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Examining New Environmental Governance Initiatives for Developing Country Small-Scale Fisheries: Fishery Improvement Projects in the African Context</vt:lpstr>
      <vt:lpstr>Outline</vt:lpstr>
      <vt:lpstr>Introduction</vt:lpstr>
      <vt:lpstr>PowerPoint Presentation</vt:lpstr>
      <vt:lpstr>Africa’s FIP Distribution</vt:lpstr>
      <vt:lpstr>Research Area &amp; Methods</vt:lpstr>
      <vt:lpstr>Methodology</vt:lpstr>
      <vt:lpstr>Theoretical Framework</vt:lpstr>
      <vt:lpstr>Analysis and Key Findings</vt:lpstr>
      <vt:lpstr>Conclusion and Recommendations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Examining New Environmental Governance Initiatives for Developing Country Small-Scale Fisheries: Fishery Improvement Projects in the African Context</dc:title>
  <dc:creator>Richard Nyiawung</dc:creator>
  <cp:lastModifiedBy>Nyiawung,  Richard  A.</cp:lastModifiedBy>
  <cp:revision>39</cp:revision>
  <dcterms:created xsi:type="dcterms:W3CDTF">2018-10-07T01:20:42Z</dcterms:created>
  <dcterms:modified xsi:type="dcterms:W3CDTF">2018-11-12T05:38:11Z</dcterms:modified>
</cp:coreProperties>
</file>